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9"/>
  </p:notesMasterIdLst>
  <p:handoutMasterIdLst>
    <p:handoutMasterId r:id="rId20"/>
  </p:handoutMasterIdLst>
  <p:sldIdLst>
    <p:sldId id="256" r:id="rId3"/>
    <p:sldId id="283" r:id="rId4"/>
    <p:sldId id="333" r:id="rId5"/>
    <p:sldId id="282" r:id="rId6"/>
    <p:sldId id="343" r:id="rId7"/>
    <p:sldId id="334" r:id="rId8"/>
    <p:sldId id="335" r:id="rId9"/>
    <p:sldId id="340" r:id="rId10"/>
    <p:sldId id="341" r:id="rId11"/>
    <p:sldId id="338" r:id="rId12"/>
    <p:sldId id="339" r:id="rId13"/>
    <p:sldId id="336" r:id="rId14"/>
    <p:sldId id="342" r:id="rId15"/>
    <p:sldId id="332" r:id="rId16"/>
    <p:sldId id="321" r:id="rId17"/>
    <p:sldId id="286" r:id="rId18"/>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47" autoAdjust="0"/>
    <p:restoredTop sz="80027" autoAdjust="0"/>
  </p:normalViewPr>
  <p:slideViewPr>
    <p:cSldViewPr snapToGrid="0" snapToObjects="1">
      <p:cViewPr>
        <p:scale>
          <a:sx n="120" d="100"/>
          <a:sy n="120" d="100"/>
        </p:scale>
        <p:origin x="80" y="16"/>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2020/9/8</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zhuanlan.zhihu.com/p/82054400"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Gini</a:t>
            </a:r>
            <a:r>
              <a:rPr lang="zh-TW" altLang="en-US" dirty="0"/>
              <a:t>不純度是另一種亂度的衡量方式。數字越大代表序列中的資料越混亂。</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690691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建立決策樹的過程就是不斷的尋找特徵進行決策，透過這些決策盡量的使這些資料被分為同一個類別。且試著讓混亂程度越小越好。數越深不一定越好，他可能會造成過度學習的問題。透過訓練完後的模型我們能夠查看決策樹長怎樣，相對的可解釋性就變高。此外</a:t>
            </a:r>
            <a:r>
              <a:rPr lang="zh-TW" altLang="en-US" sz="1200" b="0" i="0" kern="1200" dirty="0">
                <a:solidFill>
                  <a:schemeClr val="tx1"/>
                </a:solidFill>
                <a:effectLst/>
                <a:latin typeface="+mn-lt"/>
                <a:ea typeface="+mn-ea"/>
                <a:cs typeface="+mn-cs"/>
              </a:rPr>
              <a:t>與其它的</a:t>
            </a:r>
            <a:r>
              <a:rPr lang="en-US" sz="1200" b="0" i="0" kern="1200" dirty="0">
                <a:solidFill>
                  <a:schemeClr val="tx1"/>
                </a:solidFill>
                <a:effectLst/>
                <a:latin typeface="+mn-lt"/>
                <a:ea typeface="+mn-ea"/>
                <a:cs typeface="+mn-cs"/>
              </a:rPr>
              <a:t>ML</a:t>
            </a:r>
            <a:r>
              <a:rPr lang="zh-TW" altLang="en-US" sz="1200" b="0" i="0" kern="1200" dirty="0">
                <a:solidFill>
                  <a:schemeClr val="tx1"/>
                </a:solidFill>
                <a:effectLst/>
                <a:latin typeface="+mn-lt"/>
                <a:ea typeface="+mn-ea"/>
                <a:cs typeface="+mn-cs"/>
              </a:rPr>
              <a:t>模型比較起來，決策樹執行速度是它的一大優勢。因為是樹狀概念因此在進行機器學習的時候每個決策階段都相當的明確清楚，不是</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就是</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0" dirty="0">
                <a:solidFill>
                  <a:srgbClr val="595959"/>
                </a:solidFill>
                <a:cs typeface="Arial"/>
              </a:rPr>
              <a:t>可視覺化複雜的決策樹模型</a:t>
            </a:r>
            <a:endParaRPr lang="en-TW" sz="1200"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12</a:t>
            </a:fld>
            <a:endParaRPr lang="zh-CN" altLang="en-US"/>
          </a:p>
        </p:txBody>
      </p:sp>
    </p:spTree>
    <p:extLst>
      <p:ext uri="{BB962C8B-B14F-4D97-AF65-F5344CB8AC3E}">
        <p14:creationId xmlns:p14="http://schemas.microsoft.com/office/powerpoint/2010/main" val="1087593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13</a:t>
            </a:fld>
            <a:endParaRPr lang="zh-CN" altLang="en-US"/>
          </a:p>
        </p:txBody>
      </p:sp>
    </p:spTree>
    <p:extLst>
      <p:ext uri="{BB962C8B-B14F-4D97-AF65-F5344CB8AC3E}">
        <p14:creationId xmlns:p14="http://schemas.microsoft.com/office/powerpoint/2010/main" val="1256655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LinearSVC</a:t>
            </a:r>
            <a:r>
              <a:rPr lang="zh-TW" altLang="en-US" sz="1200" b="0" i="0" kern="1200" dirty="0">
                <a:solidFill>
                  <a:schemeClr val="tx1"/>
                </a:solidFill>
                <a:effectLst/>
                <a:latin typeface="+mn-lt"/>
                <a:ea typeface="+mn-ea"/>
                <a:cs typeface="+mn-cs"/>
              </a:rPr>
              <a:t>的基礎估計量爲</a:t>
            </a:r>
            <a:r>
              <a:rPr lang="en-US" sz="1200" b="1" i="0" kern="1200" dirty="0" err="1">
                <a:solidFill>
                  <a:schemeClr val="tx1"/>
                </a:solidFill>
                <a:effectLst/>
                <a:latin typeface="+mn-lt"/>
                <a:ea typeface="+mn-ea"/>
                <a:cs typeface="+mn-cs"/>
              </a:rPr>
              <a:t>liblinear</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這實際上會懲罰截距。 </a:t>
            </a:r>
            <a:r>
              <a:rPr lang="en-US" dirty="0"/>
              <a:t>SVC</a:t>
            </a:r>
            <a:r>
              <a:rPr lang="zh-TW" altLang="en-US" sz="1200" b="0" i="0" kern="1200" dirty="0">
                <a:solidFill>
                  <a:schemeClr val="tx1"/>
                </a:solidFill>
                <a:effectLst/>
                <a:latin typeface="+mn-lt"/>
                <a:ea typeface="+mn-ea"/>
                <a:cs typeface="+mn-cs"/>
              </a:rPr>
              <a:t>使用</a:t>
            </a:r>
            <a:r>
              <a:rPr lang="en-US" sz="1200" b="1" i="0" kern="1200" dirty="0" err="1">
                <a:solidFill>
                  <a:schemeClr val="tx1"/>
                </a:solidFill>
                <a:effectLst/>
                <a:latin typeface="+mn-lt"/>
                <a:ea typeface="+mn-ea"/>
                <a:cs typeface="+mn-cs"/>
              </a:rPr>
              <a:t>libsvm</a:t>
            </a:r>
            <a:r>
              <a:rPr lang="zh-TW" altLang="en-US" sz="1200" b="0" i="0" kern="1200" dirty="0">
                <a:solidFill>
                  <a:schemeClr val="tx1"/>
                </a:solidFill>
                <a:effectLst/>
                <a:latin typeface="+mn-lt"/>
                <a:ea typeface="+mn-ea"/>
                <a:cs typeface="+mn-cs"/>
              </a:rPr>
              <a:t>估計值沒有。 </a:t>
            </a:r>
            <a:r>
              <a:rPr lang="en-US" sz="1200" b="1" i="0" kern="1200" dirty="0" err="1">
                <a:solidFill>
                  <a:schemeClr val="tx1"/>
                </a:solidFill>
                <a:effectLst/>
                <a:latin typeface="+mn-lt"/>
                <a:ea typeface="+mn-ea"/>
                <a:cs typeface="+mn-cs"/>
              </a:rPr>
              <a:t>liblinear</a:t>
            </a:r>
            <a:r>
              <a:rPr lang="zh-TW" altLang="en-US" sz="1200" b="0" i="0" kern="1200" dirty="0">
                <a:solidFill>
                  <a:schemeClr val="tx1"/>
                </a:solidFill>
                <a:effectLst/>
                <a:latin typeface="+mn-lt"/>
                <a:ea typeface="+mn-ea"/>
                <a:cs typeface="+mn-cs"/>
              </a:rPr>
              <a:t>估計器針對線性（特殊）情況進行了優化，因此在大量數據上收斂速度快於</a:t>
            </a:r>
            <a:r>
              <a:rPr lang="en-US" sz="1200" b="1" i="0" kern="1200" dirty="0" err="1">
                <a:solidFill>
                  <a:schemeClr val="tx1"/>
                </a:solidFill>
                <a:effectLst/>
                <a:latin typeface="+mn-lt"/>
                <a:ea typeface="+mn-ea"/>
                <a:cs typeface="+mn-cs"/>
              </a:rPr>
              <a:t>libsvm</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這就是爲什麼</a:t>
            </a:r>
            <a:r>
              <a:rPr lang="en-US" dirty="0" err="1"/>
              <a:t>LinearSVC</a:t>
            </a:r>
            <a:r>
              <a:rPr lang="zh-TW" altLang="en-US" sz="1200" b="0" i="0" kern="1200" dirty="0">
                <a:solidFill>
                  <a:schemeClr val="tx1"/>
                </a:solidFill>
                <a:effectLst/>
                <a:latin typeface="+mn-lt"/>
                <a:ea typeface="+mn-ea"/>
                <a:cs typeface="+mn-cs"/>
              </a:rPr>
              <a:t>花費更少的時間解決問題的原因。</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藉由圖形化的邊界，來了解使用不同的</a:t>
            </a:r>
            <a:r>
              <a:rPr lang="en-US" sz="1200" b="0" i="0" kern="1200" dirty="0">
                <a:solidFill>
                  <a:schemeClr val="tx1"/>
                </a:solidFill>
                <a:effectLst/>
                <a:latin typeface="+mn-lt"/>
                <a:ea typeface="+mn-ea"/>
                <a:cs typeface="+mn-cs"/>
              </a:rPr>
              <a:t> Kernel</a:t>
            </a:r>
            <a:r>
              <a:rPr lang="zh-TW" altLang="en-US" sz="1200" b="0" i="0" kern="1200" dirty="0">
                <a:solidFill>
                  <a:schemeClr val="tx1"/>
                </a:solidFill>
                <a:effectLst/>
                <a:latin typeface="+mn-lt"/>
                <a:ea typeface="+mn-ea"/>
                <a:cs typeface="+mn-cs"/>
              </a:rPr>
              <a:t> 及不同參數的意義。</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 </a:t>
            </a:r>
            <a:r>
              <a:rPr lang="zh-TW" altLang="en-US" sz="1200" b="0" i="0" kern="1200" dirty="0">
                <a:solidFill>
                  <a:schemeClr val="tx1"/>
                </a:solidFill>
                <a:effectLst/>
                <a:latin typeface="+mn-lt"/>
                <a:ea typeface="+mn-ea"/>
                <a:cs typeface="+mn-cs"/>
              </a:rPr>
              <a:t>超參數過小，模型容錯空間過大</a:t>
            </a:r>
            <a:endParaRPr lang="en-TW" dirty="0"/>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kernel:</a:t>
            </a:r>
            <a:r>
              <a:rPr lang="zh-TW" altLang="en-US" sz="1200" b="1" i="0" kern="1200" dirty="0">
                <a:solidFill>
                  <a:schemeClr val="tx1"/>
                </a:solidFill>
                <a:effectLst/>
                <a:latin typeface="+mn-lt"/>
                <a:ea typeface="+mn-ea"/>
                <a:cs typeface="+mn-cs"/>
              </a:rPr>
              <a:t>核函數的類型</a:t>
            </a:r>
            <a:r>
              <a:rPr lang="zh-TW" altLang="en-US" sz="1200" b="0" i="0" kern="1200" dirty="0">
                <a:solidFill>
                  <a:schemeClr val="tx1"/>
                </a:solidFill>
                <a:effectLst/>
                <a:latin typeface="+mn-lt"/>
                <a:ea typeface="+mn-ea"/>
                <a:cs typeface="+mn-cs"/>
              </a:rPr>
              <a:t>，一般常用的有</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rbf</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linear'，'poly</a:t>
            </a:r>
            <a:r>
              <a:rPr lang="en-US" sz="1200" b="0" i="0" kern="1200" dirty="0">
                <a:solidFill>
                  <a:schemeClr val="tx1"/>
                </a:solidFill>
                <a:effectLst/>
                <a:latin typeface="+mn-lt"/>
                <a:ea typeface="+mn-ea"/>
                <a:cs typeface="+mn-cs"/>
              </a:rPr>
              <a:t>'</a:t>
            </a:r>
            <a:endParaRPr lang="en-TW"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14</a:t>
            </a:fld>
            <a:endParaRPr lang="zh-CN" altLang="en-US"/>
          </a:p>
        </p:txBody>
      </p:sp>
    </p:spTree>
    <p:extLst>
      <p:ext uri="{BB962C8B-B14F-4D97-AF65-F5344CB8AC3E}">
        <p14:creationId xmlns:p14="http://schemas.microsoft.com/office/powerpoint/2010/main" val="2100981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16</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決策樹回歸方法與分類有點類似差別僅在於評估分枝好壞的方式不同。當數據集的輸出爲連續性數值時，該樹算法就是一個迴歸樹。透過樹的展開，並用葉節點的均值作爲預測值。</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從根節點開始，對樣本的某一特徵進行測試。經過評估後，將樣本分配到其子結點。此時每一個子節點對應著該特徵的一個值。依照這樣方式進行，直至到達葉結點。此時誤差</a:t>
            </a:r>
            <a:r>
              <a:rPr lang="en-US" altLang="zh-TW" sz="1200" b="0" i="0" kern="1200" dirty="0">
                <a:solidFill>
                  <a:schemeClr val="tx1"/>
                </a:solidFill>
                <a:effectLst/>
                <a:latin typeface="+mn-lt"/>
                <a:ea typeface="+mn-ea"/>
                <a:cs typeface="+mn-cs"/>
              </a:rPr>
              <a:t>(loss)</a:t>
            </a:r>
            <a:r>
              <a:rPr lang="zh-TW" altLang="en-US" sz="1200" b="0" i="0" kern="1200" dirty="0">
                <a:solidFill>
                  <a:schemeClr val="tx1"/>
                </a:solidFill>
                <a:effectLst/>
                <a:latin typeface="+mn-lt"/>
                <a:ea typeface="+mn-ea"/>
                <a:cs typeface="+mn-cs"/>
              </a:rPr>
              <a:t>為</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回歸樹的過程很多間看這篇文章 </a:t>
            </a:r>
            <a:r>
              <a:rPr lang="en-US" dirty="0">
                <a:hlinkClick r:id="rId3"/>
              </a:rPr>
              <a:t>https://zhuanlan.zhihu.com/p/82054400</a:t>
            </a:r>
            <a:endParaRPr lang="en-US" altLang="zh-TW"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397318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決策樹是以一個</a:t>
            </a:r>
            <a:r>
              <a:rPr lang="zh-TW" altLang="en-US" dirty="0"/>
              <a:t>貪婪法則來決定每一層要問什麼問題，目標是分類過後每一群能夠很明顯的知道是屬於哪一種類別。</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3591077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dirty="0"/>
              <a:t>決策樹演算法可以使用不同的方式來評估分枝的好壞(亂度)，例如像是</a:t>
            </a:r>
            <a:r>
              <a:rPr lang="en-TW" sz="1200" kern="0" dirty="0">
                <a:solidFill>
                  <a:srgbClr val="595959"/>
                </a:solidFill>
                <a:cs typeface="Arial"/>
              </a:rPr>
              <a:t>Information gain、</a:t>
            </a:r>
            <a:r>
              <a:rPr lang="en-US" sz="1200" kern="0" dirty="0">
                <a:solidFill>
                  <a:srgbClr val="595959"/>
                </a:solidFill>
                <a:cs typeface="Arial"/>
              </a:rPr>
              <a:t>Gain </a:t>
            </a:r>
            <a:r>
              <a:rPr lang="en-US" sz="1200" kern="0" dirty="0" err="1">
                <a:solidFill>
                  <a:srgbClr val="595959"/>
                </a:solidFill>
                <a:cs typeface="Arial"/>
              </a:rPr>
              <a:t>ratio、Gini</a:t>
            </a:r>
            <a:r>
              <a:rPr lang="en-US" sz="1200" kern="0" dirty="0">
                <a:solidFill>
                  <a:srgbClr val="595959"/>
                </a:solidFill>
                <a:cs typeface="Arial"/>
              </a:rPr>
              <a:t>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rgbClr val="000000"/>
                </a:solidFill>
                <a:latin typeface="Arial"/>
                <a:ea typeface="Arial"/>
                <a:cs typeface="Arial"/>
                <a:sym typeface="Arial"/>
              </a:rPr>
              <a:t>從訓練資料找出規則，讓每一個決策能夠使</a:t>
            </a:r>
            <a:r>
              <a:rPr lang="zh-TW" altLang="en-US" sz="1200" b="0" dirty="0">
                <a:solidFill>
                  <a:srgbClr val="000000"/>
                </a:solidFill>
                <a:latin typeface="Arial"/>
                <a:ea typeface="Arial"/>
                <a:cs typeface="Arial"/>
                <a:sym typeface="Arial"/>
              </a:rPr>
              <a:t>訊息增益</a:t>
            </a:r>
            <a:r>
              <a:rPr lang="zh-TW" altLang="en-US" sz="1200" dirty="0">
                <a:solidFill>
                  <a:srgbClr val="000000"/>
                </a:solidFill>
                <a:latin typeface="Arial"/>
                <a:ea typeface="Arial"/>
                <a:cs typeface="Arial"/>
                <a:sym typeface="Arial"/>
              </a:rPr>
              <a:t>最大化，叫好比我們評估今天比賽是否舉行，天氣因子可能站比較大的因素，而</a:t>
            </a:r>
            <a:r>
              <a:rPr lang="en-US" altLang="zh-TW" sz="1200" dirty="0">
                <a:solidFill>
                  <a:srgbClr val="000000"/>
                </a:solidFill>
                <a:latin typeface="Arial"/>
                <a:ea typeface="Arial"/>
                <a:cs typeface="Arial"/>
                <a:sym typeface="Arial"/>
              </a:rPr>
              <a:t>Co2</a:t>
            </a:r>
            <a:r>
              <a:rPr lang="zh-TW" altLang="en-US" sz="1200" dirty="0">
                <a:solidFill>
                  <a:srgbClr val="000000"/>
                </a:solidFill>
                <a:latin typeface="Arial"/>
                <a:ea typeface="Arial"/>
                <a:cs typeface="Arial"/>
                <a:sym typeface="Arial"/>
              </a:rPr>
              <a:t>的濃度高低可能站的因子程度較低。</a:t>
            </a:r>
            <a:endParaRPr lang="en-US" altLang="zh-TW"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吉尼的數值越大代表序列中的資料亂，第二個指標為資訊獲利</a:t>
            </a:r>
            <a:r>
              <a:rPr lang="en-US" altLang="zh-TW" dirty="0"/>
              <a:t>(</a:t>
            </a:r>
            <a:r>
              <a:rPr lang="zh-TW" altLang="en-US" dirty="0"/>
              <a:t>熵</a:t>
            </a:r>
            <a:r>
              <a:rPr lang="en-US" altLang="zh-TW" dirty="0"/>
              <a:t>)</a:t>
            </a:r>
            <a:r>
              <a:rPr lang="zh-TW" altLang="en-US" dirty="0"/>
              <a:t>。其數值越小代越好，表示分類分得越乾淨。</a:t>
            </a:r>
            <a:endParaRPr lang="zh-TW" altLang="en-US"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rgbClr val="595959"/>
              </a:solidFil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TW" sz="1200" kern="0" dirty="0">
              <a:solidFill>
                <a:srgbClr val="595959"/>
              </a:solidFill>
              <a:cs typeface="Arial"/>
            </a:endParaRPr>
          </a:p>
          <a:p>
            <a:pPr marL="609585" indent="-507987">
              <a:lnSpc>
                <a:spcPct val="150000"/>
              </a:lnSpc>
              <a:spcBef>
                <a:spcPts val="0"/>
              </a:spcBef>
              <a:buClr>
                <a:srgbClr val="000000"/>
              </a:buClr>
              <a:buSzPts val="2400"/>
              <a:buFont typeface="Arial"/>
              <a:buChar char="●"/>
            </a:pPr>
            <a:r>
              <a:rPr lang="zh-TW" altLang="en-US" sz="1200" dirty="0">
                <a:solidFill>
                  <a:srgbClr val="000000"/>
                </a:solidFill>
                <a:latin typeface="Arial"/>
                <a:ea typeface="Arial"/>
                <a:cs typeface="Arial"/>
                <a:sym typeface="Arial"/>
              </a:rPr>
              <a:t>都是在衡量一個序列中的混亂程度，越高越混亂</a:t>
            </a:r>
          </a:p>
          <a:p>
            <a:pPr marL="609585" indent="-507987">
              <a:lnSpc>
                <a:spcPct val="150000"/>
              </a:lnSpc>
              <a:spcBef>
                <a:spcPts val="0"/>
              </a:spcBef>
              <a:buClr>
                <a:srgbClr val="000000"/>
              </a:buClr>
              <a:buSzPts val="2400"/>
              <a:buFont typeface="Arial"/>
              <a:buChar char="●"/>
            </a:pPr>
            <a:r>
              <a:rPr lang="zh-TW" altLang="en-US" sz="1200" dirty="0">
                <a:solidFill>
                  <a:srgbClr val="000000"/>
                </a:solidFill>
                <a:latin typeface="Arial"/>
                <a:ea typeface="Arial"/>
                <a:cs typeface="Arial"/>
                <a:sym typeface="Arial"/>
              </a:rPr>
              <a:t>數值皆為 </a:t>
            </a:r>
            <a:r>
              <a:rPr lang="en-US" altLang="zh-TW" sz="1200" dirty="0">
                <a:solidFill>
                  <a:srgbClr val="000000"/>
                </a:solidFill>
                <a:latin typeface="Arial"/>
                <a:ea typeface="Arial"/>
                <a:cs typeface="Arial"/>
                <a:sym typeface="Arial"/>
              </a:rPr>
              <a:t>0 ~ 1 </a:t>
            </a:r>
            <a:r>
              <a:rPr lang="zh-TW" altLang="en-US" sz="1200" dirty="0">
                <a:solidFill>
                  <a:srgbClr val="000000"/>
                </a:solidFill>
                <a:latin typeface="Arial"/>
                <a:ea typeface="Arial"/>
                <a:cs typeface="Arial"/>
                <a:sym typeface="Arial"/>
              </a:rPr>
              <a:t>之間。</a:t>
            </a:r>
            <a:r>
              <a:rPr lang="en-US" altLang="zh-TW" sz="1200" dirty="0">
                <a:solidFill>
                  <a:srgbClr val="000000"/>
                </a:solidFill>
                <a:latin typeface="Arial"/>
                <a:ea typeface="Arial"/>
                <a:cs typeface="Arial"/>
                <a:sym typeface="Arial"/>
              </a:rPr>
              <a:t>0 </a:t>
            </a:r>
            <a:r>
              <a:rPr lang="zh-TW" altLang="en-US" sz="1200" dirty="0">
                <a:solidFill>
                  <a:srgbClr val="000000"/>
                </a:solidFill>
                <a:latin typeface="Arial"/>
                <a:ea typeface="Arial"/>
                <a:cs typeface="Arial"/>
                <a:sym typeface="Arial"/>
              </a:rPr>
              <a:t>代表序列都是同樣的值</a:t>
            </a:r>
          </a:p>
          <a:p>
            <a:pPr marL="609585" indent="-507987">
              <a:lnSpc>
                <a:spcPct val="150000"/>
              </a:lnSpc>
              <a:spcBef>
                <a:spcPts val="0"/>
              </a:spcBef>
              <a:buClr>
                <a:srgbClr val="000000"/>
              </a:buClr>
              <a:buSzPts val="2400"/>
              <a:buFont typeface="Arial"/>
              <a:buChar char="●"/>
            </a:pPr>
            <a:r>
              <a:rPr lang="en-US" altLang="zh-TW" sz="1200" dirty="0">
                <a:solidFill>
                  <a:srgbClr val="000000"/>
                </a:solidFill>
                <a:latin typeface="Arial"/>
                <a:ea typeface="Arial"/>
                <a:cs typeface="Arial"/>
                <a:sym typeface="Arial"/>
              </a:rPr>
              <a:t>Scikit-learn </a:t>
            </a:r>
            <a:r>
              <a:rPr lang="zh-TW" altLang="en-US" sz="1200" dirty="0">
                <a:solidFill>
                  <a:srgbClr val="000000"/>
                </a:solidFill>
                <a:latin typeface="Arial"/>
                <a:ea typeface="Arial"/>
                <a:cs typeface="Arial"/>
                <a:sym typeface="Arial"/>
              </a:rPr>
              <a:t>預設使用 </a:t>
            </a:r>
            <a:r>
              <a:rPr lang="en-US" altLang="zh-TW" sz="1200" dirty="0">
                <a:solidFill>
                  <a:srgbClr val="000000"/>
                </a:solidFill>
                <a:latin typeface="Arial"/>
                <a:ea typeface="Arial"/>
                <a:cs typeface="Arial"/>
                <a:sym typeface="Arial"/>
              </a:rPr>
              <a:t>Gini</a:t>
            </a:r>
            <a:endParaRPr lang="en-US"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TW" sz="1200" kern="0" dirty="0">
              <a:solidFill>
                <a:srgbClr val="595959"/>
              </a:solidFill>
              <a:cs typeface="Arial"/>
            </a:endParaRP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2205176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Gain</a:t>
            </a:r>
            <a:r>
              <a:rPr lang="zh-TW" altLang="en-US" dirty="0"/>
              <a:t> </a:t>
            </a:r>
            <a:r>
              <a:rPr lang="zh-TW" altLang="en-US" sz="1200" dirty="0">
                <a:solidFill>
                  <a:srgbClr val="000000"/>
                </a:solidFill>
                <a:latin typeface="Arial"/>
                <a:ea typeface="Arial"/>
                <a:cs typeface="Arial"/>
                <a:sym typeface="Arial"/>
              </a:rPr>
              <a:t>透過從訓練資料找出規則，讓每一個決策能夠使</a:t>
            </a:r>
            <a:r>
              <a:rPr lang="zh-TW" altLang="en-US" sz="1200" b="0" dirty="0">
                <a:solidFill>
                  <a:srgbClr val="000000"/>
                </a:solidFill>
                <a:latin typeface="Arial"/>
                <a:ea typeface="Arial"/>
                <a:cs typeface="Arial"/>
                <a:sym typeface="Arial"/>
              </a:rPr>
              <a:t>訊息增益最大化。</a:t>
            </a:r>
            <a:r>
              <a:rPr lang="zh-TW" altLang="en-US" sz="1200" b="0" i="0" kern="1200" dirty="0">
                <a:solidFill>
                  <a:schemeClr val="tx1"/>
                </a:solidFill>
                <a:effectLst/>
                <a:latin typeface="+mn-lt"/>
                <a:ea typeface="+mn-ea"/>
                <a:cs typeface="+mn-cs"/>
              </a:rPr>
              <a:t>因此經由決策樹分割後的資訊量要越小越好。</a:t>
            </a:r>
            <a:endParaRPr lang="en-US" sz="1200" kern="0" dirty="0">
              <a:solidFill>
                <a:srgbClr val="595959"/>
              </a:solidFil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常見的資訊量評估方法有兩種：</a:t>
            </a:r>
            <a:r>
              <a:rPr lang="zh-TW" altLang="en-US" sz="1200" kern="0" dirty="0">
                <a:solidFill>
                  <a:srgbClr val="595959"/>
                </a:solidFill>
                <a:cs typeface="Arial"/>
              </a:rPr>
              <a:t>資訊獲利 </a:t>
            </a:r>
            <a:r>
              <a:rPr lang="en-US" altLang="zh-TW" sz="1200" kern="0" dirty="0">
                <a:solidFill>
                  <a:srgbClr val="595959"/>
                </a:solidFill>
                <a:cs typeface="Arial"/>
              </a:rPr>
              <a:t>(Information Gain)</a:t>
            </a:r>
            <a:r>
              <a:rPr lang="zh-TW" altLang="en-US" sz="1200" b="0" i="0" kern="1200" dirty="0">
                <a:solidFill>
                  <a:schemeClr val="tx1"/>
                </a:solidFill>
                <a:effectLst/>
                <a:latin typeface="+mn-lt"/>
                <a:ea typeface="+mn-ea"/>
                <a:cs typeface="+mn-cs"/>
              </a:rPr>
              <a:t>以及 </a:t>
            </a:r>
            <a:r>
              <a:rPr lang="en-US" sz="1200" b="0" i="0" kern="1200" dirty="0">
                <a:solidFill>
                  <a:schemeClr val="tx1"/>
                </a:solidFill>
                <a:effectLst/>
                <a:latin typeface="+mn-lt"/>
                <a:ea typeface="+mn-ea"/>
                <a:cs typeface="+mn-cs"/>
              </a:rPr>
              <a:t>Gini</a:t>
            </a:r>
            <a:r>
              <a:rPr lang="zh-TW" altLang="en-US" sz="1200" b="0" i="0" kern="1200" dirty="0">
                <a:solidFill>
                  <a:schemeClr val="tx1"/>
                </a:solidFill>
                <a:effectLst/>
                <a:latin typeface="+mn-lt"/>
                <a:ea typeface="+mn-ea"/>
                <a:cs typeface="+mn-cs"/>
              </a:rPr>
              <a:t>不純度</a:t>
            </a:r>
            <a:r>
              <a:rPr lang="en-US" altLang="zh-TW"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Gini Impurity). Gini Index, also known as Gini impurity,</a:t>
            </a:r>
            <a:endParaRPr lang="en-US" sz="1200" b="0"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2628372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zh-TW" altLang="en-US" dirty="0">
                <a:solidFill>
                  <a:srgbClr val="61605E"/>
                </a:solidFill>
                <a:latin typeface="Arial" panose="020B0604020202020204" pitchFamily="34" charset="0"/>
              </a:rPr>
              <a:t>選出分類能力最好的屬性做為樹的內部節點</a:t>
            </a:r>
            <a:endParaRPr lang="en-US" altLang="zh-TW" dirty="0">
              <a:solidFill>
                <a:srgbClr val="61605E"/>
              </a:solidFill>
              <a:latin typeface="Arial" panose="020B0604020202020204" pitchFamily="34" charset="0"/>
            </a:endParaRPr>
          </a:p>
          <a:p>
            <a:pPr marL="342900" indent="-342900">
              <a:buFont typeface="+mj-lt"/>
              <a:buAutoNum type="arabicPeriod"/>
            </a:pPr>
            <a:r>
              <a:rPr lang="zh-TW" altLang="en-US" dirty="0"/>
              <a:t>將內部節點的所有不同資料產生出對應的分支</a:t>
            </a:r>
            <a:endParaRPr lang="en-TW" dirty="0"/>
          </a:p>
          <a:p>
            <a:endParaRPr lang="en-TW" b="0" dirty="0"/>
          </a:p>
          <a:p>
            <a:endParaRPr lang="en-TW" b="0" dirty="0"/>
          </a:p>
          <a:p>
            <a:r>
              <a:rPr lang="en-US" altLang="zh-TW" sz="1200" b="0" i="0" kern="1200" dirty="0">
                <a:solidFill>
                  <a:schemeClr val="tx1"/>
                </a:solidFill>
                <a:effectLst/>
                <a:latin typeface="+mn-lt"/>
                <a:ea typeface="+mn-ea"/>
                <a:cs typeface="+mn-cs"/>
              </a:rPr>
              <a:t>1. </a:t>
            </a:r>
            <a:r>
              <a:rPr lang="zh-TW" altLang="en-US" sz="1200" b="0" i="0" kern="1200" dirty="0">
                <a:solidFill>
                  <a:schemeClr val="tx1"/>
                </a:solidFill>
                <a:effectLst/>
                <a:latin typeface="+mn-lt"/>
                <a:ea typeface="+mn-ea"/>
                <a:cs typeface="+mn-cs"/>
              </a:rPr>
              <a:t>使用屬性計算與之相關的樣本熵值</a:t>
            </a:r>
          </a:p>
          <a:p>
            <a:r>
              <a:rPr lang="en-US" altLang="zh-TW" sz="1200" b="0" i="0" kern="1200" dirty="0">
                <a:solidFill>
                  <a:schemeClr val="tx1"/>
                </a:solidFill>
                <a:effectLst/>
                <a:latin typeface="+mn-lt"/>
                <a:ea typeface="+mn-ea"/>
                <a:cs typeface="+mn-cs"/>
              </a:rPr>
              <a:t>2. </a:t>
            </a:r>
            <a:r>
              <a:rPr lang="zh-TW" altLang="en-US" sz="1200" b="0" i="0" kern="1200" dirty="0">
                <a:solidFill>
                  <a:schemeClr val="tx1"/>
                </a:solidFill>
                <a:effectLst/>
                <a:latin typeface="+mn-lt"/>
                <a:ea typeface="+mn-ea"/>
                <a:cs typeface="+mn-cs"/>
              </a:rPr>
              <a:t>選取其中熵值最小的屬性</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資訊獲利最大</a:t>
            </a:r>
            <a:r>
              <a:rPr lang="en-US" altLang="zh-TW" sz="1200" b="0" i="0" kern="1200" dirty="0">
                <a:solidFill>
                  <a:schemeClr val="tx1"/>
                </a:solidFill>
                <a:effectLst/>
                <a:latin typeface="+mn-lt"/>
                <a:ea typeface="+mn-ea"/>
                <a:cs typeface="+mn-cs"/>
              </a:rPr>
              <a:t>)</a:t>
            </a:r>
          </a:p>
          <a:p>
            <a:r>
              <a:rPr lang="en-US" altLang="zh-TW" sz="1200" b="0" i="0" kern="1200" dirty="0">
                <a:solidFill>
                  <a:schemeClr val="tx1"/>
                </a:solidFill>
                <a:effectLst/>
                <a:latin typeface="+mn-lt"/>
                <a:ea typeface="+mn-ea"/>
                <a:cs typeface="+mn-cs"/>
              </a:rPr>
              <a:t>3. </a:t>
            </a:r>
            <a:r>
              <a:rPr lang="zh-TW" altLang="en-US" sz="1200" b="0" i="0" kern="1200" dirty="0">
                <a:solidFill>
                  <a:schemeClr val="tx1"/>
                </a:solidFill>
                <a:effectLst/>
                <a:latin typeface="+mn-lt"/>
                <a:ea typeface="+mn-ea"/>
                <a:cs typeface="+mn-cs"/>
              </a:rPr>
              <a:t>生成包含該屬性的節點</a:t>
            </a:r>
          </a:p>
          <a:p>
            <a:r>
              <a:rPr lang="en-US" altLang="zh-TW" sz="1200" b="0" i="0" kern="1200" dirty="0">
                <a:solidFill>
                  <a:schemeClr val="tx1"/>
                </a:solidFill>
                <a:effectLst/>
                <a:latin typeface="+mn-lt"/>
                <a:ea typeface="+mn-ea"/>
                <a:cs typeface="+mn-cs"/>
              </a:rPr>
              <a:t>4. </a:t>
            </a:r>
            <a:r>
              <a:rPr lang="zh-TW" altLang="en-US" sz="1200" b="0" i="0" kern="1200" dirty="0">
                <a:solidFill>
                  <a:schemeClr val="tx1"/>
                </a:solidFill>
                <a:effectLst/>
                <a:latin typeface="+mn-lt"/>
                <a:ea typeface="+mn-ea"/>
                <a:cs typeface="+mn-cs"/>
              </a:rPr>
              <a:t>遞迴直到終止</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395317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0" dirty="0">
                <a:solidFill>
                  <a:srgbClr val="595959"/>
                </a:solidFill>
                <a:cs typeface="Arial"/>
              </a:rPr>
              <a:t>熵 </a:t>
            </a:r>
            <a:r>
              <a:rPr lang="en-US" altLang="zh-TW" sz="1200" kern="0" dirty="0">
                <a:solidFill>
                  <a:srgbClr val="595959"/>
                </a:solidFill>
                <a:cs typeface="Arial"/>
              </a:rPr>
              <a:t>(</a:t>
            </a:r>
            <a:r>
              <a:rPr lang="en-US" sz="1200" kern="0" dirty="0">
                <a:solidFill>
                  <a:srgbClr val="595959"/>
                </a:solidFill>
                <a:cs typeface="Arial"/>
              </a:rPr>
              <a:t>Entropy)</a:t>
            </a:r>
            <a:r>
              <a:rPr lang="zh-TW" altLang="en-US" sz="1200" kern="0" dirty="0">
                <a:solidFill>
                  <a:srgbClr val="595959"/>
                </a:solidFill>
                <a:cs typeface="Arial"/>
              </a:rPr>
              <a:t> 是</a:t>
            </a:r>
            <a:r>
              <a:rPr lang="en-US" sz="1200" kern="0" dirty="0" err="1">
                <a:solidFill>
                  <a:srgbClr val="595959"/>
                </a:solidFill>
                <a:cs typeface="Arial"/>
              </a:rPr>
              <a:t>計算</a:t>
            </a:r>
            <a:r>
              <a:rPr lang="en-US" sz="1200" kern="0" dirty="0">
                <a:solidFill>
                  <a:srgbClr val="595959"/>
                </a:solidFill>
                <a:cs typeface="Arial"/>
              </a:rPr>
              <a:t> Information Gain </a:t>
            </a:r>
            <a:r>
              <a:rPr lang="en-US" sz="1200" kern="0" dirty="0" err="1">
                <a:solidFill>
                  <a:srgbClr val="595959"/>
                </a:solidFill>
                <a:cs typeface="Arial"/>
              </a:rPr>
              <a:t>的一種方法</a:t>
            </a:r>
            <a:r>
              <a:rPr lang="en-US" sz="1200" kern="0" dirty="0">
                <a:solidFill>
                  <a:srgbClr val="595959"/>
                </a:solidFill>
                <a:cs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rgbClr val="303233"/>
              </a:solidFill>
              <a:latin typeface="Lato"/>
            </a:endParaRPr>
          </a:p>
          <a:p>
            <a:endParaRPr lang="en-TW" b="0"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10</a:t>
            </a:fld>
            <a:endParaRPr lang="zh-CN" altLang="en-US"/>
          </a:p>
        </p:txBody>
      </p:sp>
    </p:spTree>
    <p:extLst>
      <p:ext uri="{BB962C8B-B14F-4D97-AF65-F5344CB8AC3E}">
        <p14:creationId xmlns:p14="http://schemas.microsoft.com/office/powerpoint/2010/main" val="190405891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00.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medium.com/jameslearningnote/&#36039;&#26009;&#20998;&#26512;-&#27231;&#22120;&#23416;&#32722;-&#31532;3-5&#35611;-&#27770;&#31574;&#27193;-decision-tree-&#20197;&#21450;&#38568;&#27231;&#26862;&#26519;-random-forest-&#20171;&#32057;-7079b0ddfbda" TargetMode="External"/><Relationship Id="rId2" Type="http://schemas.openxmlformats.org/officeDocument/2006/relationships/hyperlink" Target="https://mropengate.blogspot.com/2015/06/ai-ch13-2-decision-tree.html" TargetMode="External"/><Relationship Id="rId1" Type="http://schemas.openxmlformats.org/officeDocument/2006/relationships/slideLayout" Target="../slideLayouts/slideLayout6.xml"/><Relationship Id="rId4" Type="http://schemas.openxmlformats.org/officeDocument/2006/relationships/hyperlink" Target="https://ithelp.ithome.com.tw/articles/10204450"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14</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zh-CN" altLang="en-US" sz="4000" dirty="0"/>
              <a:t>決策樹</a:t>
            </a:r>
            <a:r>
              <a:rPr lang="en-US" altLang="zh-CN" sz="4000" dirty="0"/>
              <a:t> </a:t>
            </a:r>
            <a:r>
              <a:rPr lang="en-US" altLang="zh-CN" sz="3600" dirty="0"/>
              <a:t>(</a:t>
            </a:r>
            <a:r>
              <a:rPr lang="zh-TW" altLang="en-US" sz="3600" dirty="0"/>
              <a:t>迴歸器</a:t>
            </a:r>
            <a:r>
              <a:rPr lang="en-US" altLang="zh-TW" sz="3600" dirty="0"/>
              <a:t>)</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EA14BB4-12AD-E049-9A81-044A423FA352}"/>
              </a:ext>
            </a:extLst>
          </p:cNvPr>
          <p:cNvSpPr/>
          <p:nvPr/>
        </p:nvSpPr>
        <p:spPr>
          <a:xfrm>
            <a:off x="596900" y="4593449"/>
            <a:ext cx="6159500" cy="1083711"/>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 name="Text Placeholder 1">
            <a:extLst>
              <a:ext uri="{FF2B5EF4-FFF2-40B4-BE49-F238E27FC236}">
                <a16:creationId xmlns:a16="http://schemas.microsoft.com/office/drawing/2014/main" id="{D3C7A5A3-5BDC-5848-95B4-4D9E630171B2}"/>
              </a:ext>
            </a:extLst>
          </p:cNvPr>
          <p:cNvSpPr>
            <a:spLocks noGrp="1"/>
          </p:cNvSpPr>
          <p:nvPr>
            <p:ph type="body" sz="quarter" idx="10"/>
          </p:nvPr>
        </p:nvSpPr>
        <p:spPr>
          <a:xfrm>
            <a:off x="992875" y="245402"/>
            <a:ext cx="9315782" cy="590931"/>
          </a:xfrm>
        </p:spPr>
        <p:txBody>
          <a:bodyPr/>
          <a:lstStyle/>
          <a:p>
            <a:r>
              <a:rPr lang="zh-TW" altLang="en-US" dirty="0"/>
              <a:t>熵 </a:t>
            </a:r>
            <a:r>
              <a:rPr lang="en-US" altLang="zh-TW" dirty="0"/>
              <a:t>(</a:t>
            </a:r>
            <a:r>
              <a:rPr lang="en-US" dirty="0"/>
              <a:t>Entropy)</a:t>
            </a:r>
          </a:p>
        </p:txBody>
      </p:sp>
      <p:sp>
        <p:nvSpPr>
          <p:cNvPr id="3" name="Rectangle 2">
            <a:extLst>
              <a:ext uri="{FF2B5EF4-FFF2-40B4-BE49-F238E27FC236}">
                <a16:creationId xmlns:a16="http://schemas.microsoft.com/office/drawing/2014/main" id="{E24BB171-D701-3942-B158-022BF551916E}"/>
              </a:ext>
            </a:extLst>
          </p:cNvPr>
          <p:cNvSpPr/>
          <p:nvPr/>
        </p:nvSpPr>
        <p:spPr>
          <a:xfrm>
            <a:off x="943200" y="1455908"/>
            <a:ext cx="3476400" cy="707886"/>
          </a:xfrm>
          <a:prstGeom prst="rect">
            <a:avLst/>
          </a:prstGeom>
        </p:spPr>
        <p:txBody>
          <a:bodyPr wrap="square">
            <a:spAutoFit/>
          </a:bodyPr>
          <a:lstStyle/>
          <a:p>
            <a:r>
              <a:rPr lang="en-US" sz="2000" b="1" dirty="0">
                <a:solidFill>
                  <a:srgbClr val="000000"/>
                </a:solidFill>
                <a:latin typeface="Karla"/>
              </a:rPr>
              <a:t>Entropy =</a:t>
            </a:r>
            <a:r>
              <a:rPr lang="en-US" sz="2000" dirty="0">
                <a:latin typeface="STIXGeneral-Regular" pitchFamily="2" charset="2"/>
              </a:rPr>
              <a:t> −∑ </a:t>
            </a:r>
            <a:r>
              <a:rPr lang="en-US" sz="2000" dirty="0" err="1">
                <a:latin typeface="+mj-lt"/>
              </a:rPr>
              <a:t>p</a:t>
            </a:r>
            <a:r>
              <a:rPr lang="en-US" sz="2000" i="1" baseline="-25000" dirty="0" err="1">
                <a:latin typeface="+mj-lt"/>
              </a:rPr>
              <a:t>j</a:t>
            </a:r>
            <a:r>
              <a:rPr lang="en-US" sz="2000" i="1" baseline="-25000" dirty="0">
                <a:latin typeface="+mj-lt"/>
              </a:rPr>
              <a:t> </a:t>
            </a:r>
            <a:r>
              <a:rPr lang="en-US" sz="2000" dirty="0">
                <a:latin typeface="+mj-lt"/>
              </a:rPr>
              <a:t>log</a:t>
            </a:r>
            <a:r>
              <a:rPr lang="en-US" sz="2000" baseline="-25000" dirty="0">
                <a:latin typeface="+mj-lt"/>
              </a:rPr>
              <a:t>2 </a:t>
            </a:r>
            <a:r>
              <a:rPr lang="en-US" sz="2000" dirty="0" err="1">
                <a:latin typeface="+mj-lt"/>
              </a:rPr>
              <a:t>p</a:t>
            </a:r>
            <a:r>
              <a:rPr lang="en-US" sz="2000" i="1" baseline="-25000" dirty="0" err="1">
                <a:latin typeface="+mj-lt"/>
              </a:rPr>
              <a:t>j</a:t>
            </a:r>
            <a:r>
              <a:rPr lang="en-US" sz="2000" i="1" baseline="-25000" dirty="0">
                <a:latin typeface="+mj-lt"/>
              </a:rPr>
              <a:t> </a:t>
            </a:r>
            <a:br>
              <a:rPr lang="en-US" sz="2000" dirty="0"/>
            </a:br>
            <a:endParaRPr lang="en-TW" sz="2000" dirty="0"/>
          </a:p>
        </p:txBody>
      </p:sp>
      <p:sp>
        <p:nvSpPr>
          <p:cNvPr id="4" name="Rectangle 3">
            <a:extLst>
              <a:ext uri="{FF2B5EF4-FFF2-40B4-BE49-F238E27FC236}">
                <a16:creationId xmlns:a16="http://schemas.microsoft.com/office/drawing/2014/main" id="{8823204E-EA24-B943-BF66-25D4A88F01F2}"/>
              </a:ext>
            </a:extLst>
          </p:cNvPr>
          <p:cNvSpPr/>
          <p:nvPr/>
        </p:nvSpPr>
        <p:spPr>
          <a:xfrm>
            <a:off x="943200" y="2317771"/>
            <a:ext cx="4780861" cy="400110"/>
          </a:xfrm>
          <a:prstGeom prst="rect">
            <a:avLst/>
          </a:prstGeom>
        </p:spPr>
        <p:txBody>
          <a:bodyPr wrap="none">
            <a:spAutoFit/>
          </a:bodyPr>
          <a:lstStyle/>
          <a:p>
            <a:r>
              <a:rPr lang="en-US" sz="2000" b="1" dirty="0">
                <a:solidFill>
                  <a:srgbClr val="000000"/>
                </a:solidFill>
                <a:latin typeface="Karla"/>
              </a:rPr>
              <a:t>Information Gain =</a:t>
            </a:r>
            <a:r>
              <a:rPr lang="en-US" sz="2000" dirty="0">
                <a:solidFill>
                  <a:srgbClr val="000000"/>
                </a:solidFill>
                <a:latin typeface="Karla"/>
              </a:rPr>
              <a:t> </a:t>
            </a:r>
            <a:r>
              <a:rPr lang="en-US" sz="2000" dirty="0">
                <a:solidFill>
                  <a:srgbClr val="000000"/>
                </a:solidFill>
                <a:latin typeface="+mj-lt"/>
              </a:rPr>
              <a:t> -p * log</a:t>
            </a:r>
            <a:r>
              <a:rPr lang="en-US" sz="2000" baseline="-25000" dirty="0">
                <a:solidFill>
                  <a:srgbClr val="000000"/>
                </a:solidFill>
                <a:latin typeface="+mj-lt"/>
              </a:rPr>
              <a:t>2</a:t>
            </a:r>
            <a:r>
              <a:rPr lang="en-US" sz="2000" dirty="0">
                <a:solidFill>
                  <a:srgbClr val="000000"/>
                </a:solidFill>
                <a:latin typeface="+mj-lt"/>
              </a:rPr>
              <a:t> p – q * log</a:t>
            </a:r>
            <a:r>
              <a:rPr lang="en-US" sz="2000" baseline="-25000" dirty="0">
                <a:solidFill>
                  <a:srgbClr val="000000"/>
                </a:solidFill>
                <a:latin typeface="+mj-lt"/>
              </a:rPr>
              <a:t>2</a:t>
            </a:r>
            <a:r>
              <a:rPr lang="en-US" sz="2000" dirty="0">
                <a:solidFill>
                  <a:srgbClr val="000000"/>
                </a:solidFill>
                <a:latin typeface="+mj-lt"/>
              </a:rPr>
              <a:t>q</a:t>
            </a:r>
          </a:p>
        </p:txBody>
      </p:sp>
      <p:sp>
        <p:nvSpPr>
          <p:cNvPr id="5" name="Rectangle 4">
            <a:extLst>
              <a:ext uri="{FF2B5EF4-FFF2-40B4-BE49-F238E27FC236}">
                <a16:creationId xmlns:a16="http://schemas.microsoft.com/office/drawing/2014/main" id="{04B777F6-60D3-894C-870D-A64C54DF6261}"/>
              </a:ext>
            </a:extLst>
          </p:cNvPr>
          <p:cNvSpPr/>
          <p:nvPr/>
        </p:nvSpPr>
        <p:spPr>
          <a:xfrm>
            <a:off x="943200" y="3123956"/>
            <a:ext cx="6096000" cy="369332"/>
          </a:xfrm>
          <a:prstGeom prst="rect">
            <a:avLst/>
          </a:prstGeom>
        </p:spPr>
        <p:txBody>
          <a:bodyPr>
            <a:spAutoFit/>
          </a:bodyPr>
          <a:lstStyle/>
          <a:p>
            <a:r>
              <a:rPr lang="en-US" dirty="0">
                <a:solidFill>
                  <a:srgbClr val="000000"/>
                </a:solidFill>
                <a:latin typeface="Karla"/>
              </a:rPr>
              <a:t>p：</a:t>
            </a:r>
            <a:r>
              <a:rPr lang="zh-TW" altLang="en-US" dirty="0">
                <a:solidFill>
                  <a:srgbClr val="000000"/>
                </a:solidFill>
                <a:latin typeface="Karla"/>
              </a:rPr>
              <a:t>是的機率    </a:t>
            </a:r>
            <a:r>
              <a:rPr lang="en-US" dirty="0">
                <a:solidFill>
                  <a:srgbClr val="000000"/>
                </a:solidFill>
                <a:latin typeface="Karla"/>
              </a:rPr>
              <a:t>q：</a:t>
            </a:r>
            <a:r>
              <a:rPr lang="zh-TW" altLang="en-US" dirty="0">
                <a:solidFill>
                  <a:srgbClr val="000000"/>
                </a:solidFill>
                <a:latin typeface="Karla"/>
              </a:rPr>
              <a:t>否的機率</a:t>
            </a:r>
            <a:endParaRPr lang="en-TW" dirty="0"/>
          </a:p>
        </p:txBody>
      </p:sp>
      <p:sp>
        <p:nvSpPr>
          <p:cNvPr id="8" name="Rectangle 7">
            <a:extLst>
              <a:ext uri="{FF2B5EF4-FFF2-40B4-BE49-F238E27FC236}">
                <a16:creationId xmlns:a16="http://schemas.microsoft.com/office/drawing/2014/main" id="{1F2AD5BF-8DAD-C642-9655-B3D78B122548}"/>
              </a:ext>
            </a:extLst>
          </p:cNvPr>
          <p:cNvSpPr/>
          <p:nvPr/>
        </p:nvSpPr>
        <p:spPr>
          <a:xfrm>
            <a:off x="8540994" y="71069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Oval 8">
            <a:extLst>
              <a:ext uri="{FF2B5EF4-FFF2-40B4-BE49-F238E27FC236}">
                <a16:creationId xmlns:a16="http://schemas.microsoft.com/office/drawing/2014/main" id="{EA422F99-6982-FA41-B37A-88C8D47548FC}"/>
              </a:ext>
            </a:extLst>
          </p:cNvPr>
          <p:cNvSpPr/>
          <p:nvPr/>
        </p:nvSpPr>
        <p:spPr>
          <a:xfrm>
            <a:off x="8849913"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0" name="Oval 9">
            <a:extLst>
              <a:ext uri="{FF2B5EF4-FFF2-40B4-BE49-F238E27FC236}">
                <a16:creationId xmlns:a16="http://schemas.microsoft.com/office/drawing/2014/main" id="{5AECAEFA-3437-2941-BF13-B63E2921731A}"/>
              </a:ext>
            </a:extLst>
          </p:cNvPr>
          <p:cNvSpPr/>
          <p:nvPr/>
        </p:nvSpPr>
        <p:spPr>
          <a:xfrm>
            <a:off x="9337177"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1" name="Oval 10">
            <a:extLst>
              <a:ext uri="{FF2B5EF4-FFF2-40B4-BE49-F238E27FC236}">
                <a16:creationId xmlns:a16="http://schemas.microsoft.com/office/drawing/2014/main" id="{C663765D-E237-1940-A7FB-E394996E9488}"/>
              </a:ext>
            </a:extLst>
          </p:cNvPr>
          <p:cNvSpPr/>
          <p:nvPr/>
        </p:nvSpPr>
        <p:spPr>
          <a:xfrm>
            <a:off x="9862339" y="88670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2" name="Oval 11">
            <a:extLst>
              <a:ext uri="{FF2B5EF4-FFF2-40B4-BE49-F238E27FC236}">
                <a16:creationId xmlns:a16="http://schemas.microsoft.com/office/drawing/2014/main" id="{E79E2E87-2700-5E4B-BAE4-7E793766CC92}"/>
              </a:ext>
            </a:extLst>
          </p:cNvPr>
          <p:cNvSpPr/>
          <p:nvPr/>
        </p:nvSpPr>
        <p:spPr>
          <a:xfrm>
            <a:off x="885156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3" name="Oval 12">
            <a:extLst>
              <a:ext uri="{FF2B5EF4-FFF2-40B4-BE49-F238E27FC236}">
                <a16:creationId xmlns:a16="http://schemas.microsoft.com/office/drawing/2014/main" id="{630916A0-80FB-E946-811F-D97E0C41E505}"/>
              </a:ext>
            </a:extLst>
          </p:cNvPr>
          <p:cNvSpPr/>
          <p:nvPr/>
        </p:nvSpPr>
        <p:spPr>
          <a:xfrm>
            <a:off x="933717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4" name="Rectangle 13">
            <a:extLst>
              <a:ext uri="{FF2B5EF4-FFF2-40B4-BE49-F238E27FC236}">
                <a16:creationId xmlns:a16="http://schemas.microsoft.com/office/drawing/2014/main" id="{95581F7B-EB8C-E440-8B65-BE0500DA0B34}"/>
              </a:ext>
            </a:extLst>
          </p:cNvPr>
          <p:cNvSpPr/>
          <p:nvPr/>
        </p:nvSpPr>
        <p:spPr>
          <a:xfrm>
            <a:off x="8540994" y="346898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5" name="Oval 14">
            <a:extLst>
              <a:ext uri="{FF2B5EF4-FFF2-40B4-BE49-F238E27FC236}">
                <a16:creationId xmlns:a16="http://schemas.microsoft.com/office/drawing/2014/main" id="{159C636E-9653-4F45-A82E-33E319A5C2C8}"/>
              </a:ext>
            </a:extLst>
          </p:cNvPr>
          <p:cNvSpPr/>
          <p:nvPr/>
        </p:nvSpPr>
        <p:spPr>
          <a:xfrm>
            <a:off x="8849913"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6" name="Oval 15">
            <a:extLst>
              <a:ext uri="{FF2B5EF4-FFF2-40B4-BE49-F238E27FC236}">
                <a16:creationId xmlns:a16="http://schemas.microsoft.com/office/drawing/2014/main" id="{A51DF2CB-FEF9-334B-A07E-FC760E34654C}"/>
              </a:ext>
            </a:extLst>
          </p:cNvPr>
          <p:cNvSpPr/>
          <p:nvPr/>
        </p:nvSpPr>
        <p:spPr>
          <a:xfrm>
            <a:off x="9337177"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7" name="Oval 16">
            <a:extLst>
              <a:ext uri="{FF2B5EF4-FFF2-40B4-BE49-F238E27FC236}">
                <a16:creationId xmlns:a16="http://schemas.microsoft.com/office/drawing/2014/main" id="{C16AB325-8541-6844-A164-16C9E69CAC43}"/>
              </a:ext>
            </a:extLst>
          </p:cNvPr>
          <p:cNvSpPr/>
          <p:nvPr/>
        </p:nvSpPr>
        <p:spPr>
          <a:xfrm>
            <a:off x="9862339" y="364499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8" name="Oval 17">
            <a:extLst>
              <a:ext uri="{FF2B5EF4-FFF2-40B4-BE49-F238E27FC236}">
                <a16:creationId xmlns:a16="http://schemas.microsoft.com/office/drawing/2014/main" id="{F8E8E139-BBAB-4F46-ABF0-042892BD19FA}"/>
              </a:ext>
            </a:extLst>
          </p:cNvPr>
          <p:cNvSpPr/>
          <p:nvPr/>
        </p:nvSpPr>
        <p:spPr>
          <a:xfrm>
            <a:off x="885156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9" name="Oval 18">
            <a:extLst>
              <a:ext uri="{FF2B5EF4-FFF2-40B4-BE49-F238E27FC236}">
                <a16:creationId xmlns:a16="http://schemas.microsoft.com/office/drawing/2014/main" id="{4969A239-194E-4C4D-AC02-64486366665F}"/>
              </a:ext>
            </a:extLst>
          </p:cNvPr>
          <p:cNvSpPr/>
          <p:nvPr/>
        </p:nvSpPr>
        <p:spPr>
          <a:xfrm>
            <a:off x="933717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0" name="Oval 19">
            <a:extLst>
              <a:ext uri="{FF2B5EF4-FFF2-40B4-BE49-F238E27FC236}">
                <a16:creationId xmlns:a16="http://schemas.microsoft.com/office/drawing/2014/main" id="{BB5B83D1-A41E-4E42-962D-84730E3F705A}"/>
              </a:ext>
            </a:extLst>
          </p:cNvPr>
          <p:cNvSpPr/>
          <p:nvPr/>
        </p:nvSpPr>
        <p:spPr>
          <a:xfrm>
            <a:off x="9862339" y="1323634"/>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1" name="Oval 20">
            <a:extLst>
              <a:ext uri="{FF2B5EF4-FFF2-40B4-BE49-F238E27FC236}">
                <a16:creationId xmlns:a16="http://schemas.microsoft.com/office/drawing/2014/main" id="{7AE69D4C-DAD8-2B44-B34A-58301C592D18}"/>
              </a:ext>
            </a:extLst>
          </p:cNvPr>
          <p:cNvSpPr/>
          <p:nvPr/>
        </p:nvSpPr>
        <p:spPr>
          <a:xfrm>
            <a:off x="9862339"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3E9DB093-7D23-E94D-8365-32EA46F3B38D}"/>
                  </a:ext>
                </a:extLst>
              </p:cNvPr>
              <p:cNvSpPr/>
              <p:nvPr/>
            </p:nvSpPr>
            <p:spPr>
              <a:xfrm>
                <a:off x="7538446" y="2300452"/>
                <a:ext cx="3597461" cy="762773"/>
              </a:xfrm>
              <a:prstGeom prst="rect">
                <a:avLst/>
              </a:prstGeom>
            </p:spPr>
            <p:txBody>
              <a:bodyPr wrap="square">
                <a:spAutoFit/>
              </a:bodyPr>
              <a:lstStyle/>
              <a:p>
                <a:r>
                  <a:rPr lang="en-US" b="1" dirty="0">
                    <a:solidFill>
                      <a:srgbClr val="000000"/>
                    </a:solidFill>
                    <a:latin typeface="Karla"/>
                  </a:rPr>
                  <a:t>Info(6, 0) =</a:t>
                </a:r>
                <a:r>
                  <a:rPr lang="en-US" dirty="0">
                    <a:latin typeface="STIXGeneral-Regular" pitchFamily="2" charset="2"/>
                  </a:rPr>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m:t>
                        </m:r>
                      </m:den>
                    </m:f>
                    <m:r>
                      <a:rPr lang="en-US" b="0" i="1" smtClean="0">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6</m:t>
                        </m:r>
                      </m:num>
                      <m:den>
                        <m:r>
                          <a:rPr lang="en-US" i="1">
                            <a:latin typeface="Cambria Math" panose="02040503050406030204" pitchFamily="18" charset="0"/>
                          </a:rPr>
                          <m:t>6</m:t>
                        </m:r>
                      </m:den>
                    </m:f>
                  </m:oMath>
                </a14:m>
                <a:r>
                  <a:rPr lang="en-US" baseline="-25000" dirty="0"/>
                  <a:t> </a:t>
                </a:r>
                <a:r>
                  <a:rPr lang="en-US" dirty="0"/>
                  <a:t>) </a:t>
                </a:r>
                <a:r>
                  <a:rPr lang="en-US" dirty="0">
                    <a:latin typeface="STIXGeneral-Regular" pitchFamily="2" charset="2"/>
                  </a:rPr>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i="1">
                            <a:latin typeface="Cambria Math" panose="02040503050406030204" pitchFamily="18" charset="0"/>
                          </a:rPr>
                          <m:t>6</m:t>
                        </m:r>
                      </m:den>
                    </m:f>
                    <m:r>
                      <a:rPr lang="en-US" i="1">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i="1">
                            <a:latin typeface="Cambria Math" panose="02040503050406030204" pitchFamily="18" charset="0"/>
                          </a:rPr>
                          <m:t>6</m:t>
                        </m:r>
                      </m:den>
                    </m:f>
                  </m:oMath>
                </a14:m>
                <a:r>
                  <a:rPr lang="en-US" baseline="-25000" dirty="0"/>
                  <a:t> </a:t>
                </a:r>
                <a:r>
                  <a:rPr lang="en-US" dirty="0"/>
                  <a:t>)</a:t>
                </a:r>
              </a:p>
              <a:p>
                <a:r>
                  <a:rPr lang="en-US" dirty="0"/>
                  <a:t>	</a:t>
                </a:r>
                <a:r>
                  <a:rPr lang="en-US" b="1" dirty="0">
                    <a:solidFill>
                      <a:srgbClr val="000000"/>
                    </a:solidFill>
                    <a:latin typeface="Karla"/>
                  </a:rPr>
                  <a:t>=</a:t>
                </a:r>
                <a:r>
                  <a:rPr lang="en-US" dirty="0"/>
                  <a:t> 0 </a:t>
                </a:r>
                <a:endParaRPr lang="en-TW" dirty="0"/>
              </a:p>
            </p:txBody>
          </p:sp>
        </mc:Choice>
        <mc:Fallback xmlns="">
          <p:sp>
            <p:nvSpPr>
              <p:cNvPr id="22" name="Rectangle 21">
                <a:extLst>
                  <a:ext uri="{FF2B5EF4-FFF2-40B4-BE49-F238E27FC236}">
                    <a16:creationId xmlns:a16="http://schemas.microsoft.com/office/drawing/2014/main" id="{3E9DB093-7D23-E94D-8365-32EA46F3B38D}"/>
                  </a:ext>
                </a:extLst>
              </p:cNvPr>
              <p:cNvSpPr>
                <a:spLocks noRot="1" noChangeAspect="1" noMove="1" noResize="1" noEditPoints="1" noAdjustHandles="1" noChangeArrowheads="1" noChangeShapeType="1" noTextEdit="1"/>
              </p:cNvSpPr>
              <p:nvPr/>
            </p:nvSpPr>
            <p:spPr>
              <a:xfrm>
                <a:off x="7538446" y="2300452"/>
                <a:ext cx="3597461" cy="762773"/>
              </a:xfrm>
              <a:prstGeom prst="rect">
                <a:avLst/>
              </a:prstGeom>
              <a:blipFill>
                <a:blip r:embed="rId3"/>
                <a:stretch>
                  <a:fillRect l="-1413" b="-1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9244510-B808-B24B-97FB-29E50ACE05B3}"/>
                  </a:ext>
                </a:extLst>
              </p:cNvPr>
              <p:cNvSpPr/>
              <p:nvPr/>
            </p:nvSpPr>
            <p:spPr>
              <a:xfrm>
                <a:off x="7538445" y="4914387"/>
                <a:ext cx="3597461" cy="762773"/>
              </a:xfrm>
              <a:prstGeom prst="rect">
                <a:avLst/>
              </a:prstGeom>
            </p:spPr>
            <p:txBody>
              <a:bodyPr wrap="square">
                <a:spAutoFit/>
              </a:bodyPr>
              <a:lstStyle/>
              <a:p>
                <a:r>
                  <a:rPr lang="en-US" b="1" dirty="0">
                    <a:solidFill>
                      <a:srgbClr val="000000"/>
                    </a:solidFill>
                    <a:latin typeface="Karla"/>
                  </a:rPr>
                  <a:t>Info(3, 3) =</a:t>
                </a:r>
                <a:r>
                  <a:rPr lang="en-US" dirty="0">
                    <a:latin typeface="STIXGeneral-Regular" pitchFamily="2" charset="2"/>
                  </a:rPr>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6</m:t>
                        </m:r>
                      </m:den>
                    </m:f>
                    <m:r>
                      <a:rPr lang="en-US" b="0" i="1" smtClean="0">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den>
                    </m:f>
                  </m:oMath>
                </a14:m>
                <a:r>
                  <a:rPr lang="en-US" baseline="-25000" dirty="0"/>
                  <a:t> </a:t>
                </a:r>
                <a:r>
                  <a:rPr lang="en-US" dirty="0"/>
                  <a:t>) </a:t>
                </a:r>
                <a:r>
                  <a:rPr lang="en-US" dirty="0">
                    <a:latin typeface="STIXGeneral-Regular" pitchFamily="2" charset="2"/>
                  </a:rPr>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den>
                    </m:f>
                    <m:r>
                      <a:rPr lang="en-US" i="1">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den>
                    </m:f>
                  </m:oMath>
                </a14:m>
                <a:r>
                  <a:rPr lang="en-US" baseline="-25000" dirty="0"/>
                  <a:t> </a:t>
                </a:r>
                <a:r>
                  <a:rPr lang="en-US" dirty="0"/>
                  <a:t>)</a:t>
                </a:r>
              </a:p>
              <a:p>
                <a:r>
                  <a:rPr lang="en-US" dirty="0"/>
                  <a:t>	</a:t>
                </a:r>
                <a:r>
                  <a:rPr lang="en-US" b="1" dirty="0">
                    <a:solidFill>
                      <a:srgbClr val="000000"/>
                    </a:solidFill>
                    <a:latin typeface="Karla"/>
                  </a:rPr>
                  <a:t>=</a:t>
                </a:r>
                <a:r>
                  <a:rPr lang="en-US" dirty="0"/>
                  <a:t> 1 </a:t>
                </a:r>
                <a:endParaRPr lang="en-TW" dirty="0"/>
              </a:p>
            </p:txBody>
          </p:sp>
        </mc:Choice>
        <mc:Fallback xmlns="">
          <p:sp>
            <p:nvSpPr>
              <p:cNvPr id="23" name="Rectangle 22">
                <a:extLst>
                  <a:ext uri="{FF2B5EF4-FFF2-40B4-BE49-F238E27FC236}">
                    <a16:creationId xmlns:a16="http://schemas.microsoft.com/office/drawing/2014/main" id="{09244510-B808-B24B-97FB-29E50ACE05B3}"/>
                  </a:ext>
                </a:extLst>
              </p:cNvPr>
              <p:cNvSpPr>
                <a:spLocks noRot="1" noChangeAspect="1" noMove="1" noResize="1" noEditPoints="1" noAdjustHandles="1" noChangeArrowheads="1" noChangeShapeType="1" noTextEdit="1"/>
              </p:cNvSpPr>
              <p:nvPr/>
            </p:nvSpPr>
            <p:spPr>
              <a:xfrm>
                <a:off x="7538445" y="4914387"/>
                <a:ext cx="3597461" cy="762773"/>
              </a:xfrm>
              <a:prstGeom prst="rect">
                <a:avLst/>
              </a:prstGeom>
              <a:blipFill>
                <a:blip r:embed="rId4"/>
                <a:stretch>
                  <a:fillRect l="-1413" b="-13333"/>
                </a:stretch>
              </a:blipFill>
            </p:spPr>
            <p:txBody>
              <a:bodyPr/>
              <a:lstStyle/>
              <a:p>
                <a:r>
                  <a:rPr lang="en-TW">
                    <a:noFill/>
                  </a:rPr>
                  <a:t> </a:t>
                </a:r>
              </a:p>
            </p:txBody>
          </p:sp>
        </mc:Fallback>
      </mc:AlternateContent>
      <p:sp>
        <p:nvSpPr>
          <p:cNvPr id="24" name="Rectangle 23">
            <a:extLst>
              <a:ext uri="{FF2B5EF4-FFF2-40B4-BE49-F238E27FC236}">
                <a16:creationId xmlns:a16="http://schemas.microsoft.com/office/drawing/2014/main" id="{884A0515-34A4-3C4F-B5D2-4DADF0BE1BC9}"/>
              </a:ext>
            </a:extLst>
          </p:cNvPr>
          <p:cNvSpPr/>
          <p:nvPr/>
        </p:nvSpPr>
        <p:spPr>
          <a:xfrm>
            <a:off x="1284975" y="4819134"/>
            <a:ext cx="5242825" cy="646331"/>
          </a:xfrm>
          <a:prstGeom prst="rect">
            <a:avLst/>
          </a:prstGeom>
        </p:spPr>
        <p:txBody>
          <a:bodyPr wrap="square">
            <a:spAutoFit/>
          </a:bodyPr>
          <a:lstStyle/>
          <a:p>
            <a:pPr lvl="0" defTabSz="914400">
              <a:defRPr/>
            </a:pPr>
            <a:r>
              <a:rPr lang="zh-TW" altLang="en-US" dirty="0">
                <a:solidFill>
                  <a:srgbClr val="303233"/>
                </a:solidFill>
                <a:latin typeface="Lato"/>
              </a:rPr>
              <a:t>當所有的資料都是相同一致，它們的</a:t>
            </a:r>
            <a:r>
              <a:rPr lang="en-US" dirty="0">
                <a:solidFill>
                  <a:srgbClr val="303233"/>
                </a:solidFill>
                <a:latin typeface="Lato"/>
              </a:rPr>
              <a:t>Entropy</a:t>
            </a:r>
            <a:r>
              <a:rPr lang="zh-TW" altLang="en-US" dirty="0">
                <a:solidFill>
                  <a:srgbClr val="303233"/>
                </a:solidFill>
                <a:latin typeface="Lato"/>
              </a:rPr>
              <a:t>就是</a:t>
            </a:r>
            <a:r>
              <a:rPr lang="en-US" altLang="zh-TW" dirty="0">
                <a:solidFill>
                  <a:srgbClr val="303233"/>
                </a:solidFill>
                <a:latin typeface="Lato"/>
              </a:rPr>
              <a:t>0</a:t>
            </a:r>
          </a:p>
          <a:p>
            <a:pPr lvl="0" defTabSz="914400">
              <a:defRPr/>
            </a:pPr>
            <a:r>
              <a:rPr lang="zh-TW" altLang="en-US" dirty="0">
                <a:solidFill>
                  <a:srgbClr val="303233"/>
                </a:solidFill>
                <a:latin typeface="Lato"/>
              </a:rPr>
              <a:t>如果資料各有一半不同，那麼</a:t>
            </a:r>
            <a:r>
              <a:rPr lang="en-US" dirty="0">
                <a:solidFill>
                  <a:srgbClr val="303233"/>
                </a:solidFill>
                <a:latin typeface="Lato"/>
              </a:rPr>
              <a:t>Entropy</a:t>
            </a:r>
            <a:r>
              <a:rPr lang="zh-TW" altLang="en-US" dirty="0">
                <a:solidFill>
                  <a:srgbClr val="303233"/>
                </a:solidFill>
                <a:latin typeface="Lato"/>
              </a:rPr>
              <a:t>就是１</a:t>
            </a:r>
            <a:endParaRPr lang="en-TW" dirty="0"/>
          </a:p>
        </p:txBody>
      </p:sp>
      <p:pic>
        <p:nvPicPr>
          <p:cNvPr id="25" name="Graphic 24">
            <a:extLst>
              <a:ext uri="{FF2B5EF4-FFF2-40B4-BE49-F238E27FC236}">
                <a16:creationId xmlns:a16="http://schemas.microsoft.com/office/drawing/2014/main" id="{DDFD567C-425C-284F-97DF-66ACBD28C2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940" y="4851273"/>
            <a:ext cx="495300" cy="495300"/>
          </a:xfrm>
          <a:prstGeom prst="rect">
            <a:avLst/>
          </a:prstGeom>
        </p:spPr>
      </p:pic>
    </p:spTree>
    <p:extLst>
      <p:ext uri="{BB962C8B-B14F-4D97-AF65-F5344CB8AC3E}">
        <p14:creationId xmlns:p14="http://schemas.microsoft.com/office/powerpoint/2010/main" val="2409838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D823C4-2D1D-7C48-B5A8-244F5E67D30E}"/>
              </a:ext>
            </a:extLst>
          </p:cNvPr>
          <p:cNvSpPr>
            <a:spLocks noGrp="1"/>
          </p:cNvSpPr>
          <p:nvPr>
            <p:ph type="body" sz="quarter" idx="10"/>
          </p:nvPr>
        </p:nvSpPr>
        <p:spPr/>
        <p:txBody>
          <a:bodyPr/>
          <a:lstStyle/>
          <a:p>
            <a:r>
              <a:rPr lang="en-US" altLang="zh-TW" dirty="0"/>
              <a:t>Gini</a:t>
            </a:r>
            <a:r>
              <a:rPr lang="zh-TW" altLang="en-US" dirty="0"/>
              <a:t>不純度 </a:t>
            </a:r>
            <a:r>
              <a:rPr lang="en-US" altLang="zh-TW" dirty="0"/>
              <a:t>(Gini Impurity)</a:t>
            </a:r>
            <a:endParaRPr lang="en-TW" dirty="0"/>
          </a:p>
        </p:txBody>
      </p:sp>
      <p:sp>
        <p:nvSpPr>
          <p:cNvPr id="3" name="Rectangle 2">
            <a:extLst>
              <a:ext uri="{FF2B5EF4-FFF2-40B4-BE49-F238E27FC236}">
                <a16:creationId xmlns:a16="http://schemas.microsoft.com/office/drawing/2014/main" id="{418C6BF6-79B0-6B43-B16D-7F99F7AD2E59}"/>
              </a:ext>
            </a:extLst>
          </p:cNvPr>
          <p:cNvSpPr/>
          <p:nvPr/>
        </p:nvSpPr>
        <p:spPr>
          <a:xfrm>
            <a:off x="8540994" y="71069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 name="Oval 3">
            <a:extLst>
              <a:ext uri="{FF2B5EF4-FFF2-40B4-BE49-F238E27FC236}">
                <a16:creationId xmlns:a16="http://schemas.microsoft.com/office/drawing/2014/main" id="{C3070F60-824A-2B45-AA0E-5DD1D85D1763}"/>
              </a:ext>
            </a:extLst>
          </p:cNvPr>
          <p:cNvSpPr/>
          <p:nvPr/>
        </p:nvSpPr>
        <p:spPr>
          <a:xfrm>
            <a:off x="8849913"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5" name="Oval 4">
            <a:extLst>
              <a:ext uri="{FF2B5EF4-FFF2-40B4-BE49-F238E27FC236}">
                <a16:creationId xmlns:a16="http://schemas.microsoft.com/office/drawing/2014/main" id="{A213811A-FED2-F745-BEB8-7C68250F2391}"/>
              </a:ext>
            </a:extLst>
          </p:cNvPr>
          <p:cNvSpPr/>
          <p:nvPr/>
        </p:nvSpPr>
        <p:spPr>
          <a:xfrm>
            <a:off x="9337177"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6" name="Oval 5">
            <a:extLst>
              <a:ext uri="{FF2B5EF4-FFF2-40B4-BE49-F238E27FC236}">
                <a16:creationId xmlns:a16="http://schemas.microsoft.com/office/drawing/2014/main" id="{1938CDFA-C9DB-C841-AE16-0DF2F1053178}"/>
              </a:ext>
            </a:extLst>
          </p:cNvPr>
          <p:cNvSpPr/>
          <p:nvPr/>
        </p:nvSpPr>
        <p:spPr>
          <a:xfrm>
            <a:off x="9862339" y="88670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7" name="Oval 6">
            <a:extLst>
              <a:ext uri="{FF2B5EF4-FFF2-40B4-BE49-F238E27FC236}">
                <a16:creationId xmlns:a16="http://schemas.microsoft.com/office/drawing/2014/main" id="{FF0123B2-1A64-AC4E-843B-75234DFA1F43}"/>
              </a:ext>
            </a:extLst>
          </p:cNvPr>
          <p:cNvSpPr/>
          <p:nvPr/>
        </p:nvSpPr>
        <p:spPr>
          <a:xfrm>
            <a:off x="885156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8" name="Oval 7">
            <a:extLst>
              <a:ext uri="{FF2B5EF4-FFF2-40B4-BE49-F238E27FC236}">
                <a16:creationId xmlns:a16="http://schemas.microsoft.com/office/drawing/2014/main" id="{41FEF03D-4256-134F-942B-2B30AA013921}"/>
              </a:ext>
            </a:extLst>
          </p:cNvPr>
          <p:cNvSpPr/>
          <p:nvPr/>
        </p:nvSpPr>
        <p:spPr>
          <a:xfrm>
            <a:off x="933717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Rectangle 8">
            <a:extLst>
              <a:ext uri="{FF2B5EF4-FFF2-40B4-BE49-F238E27FC236}">
                <a16:creationId xmlns:a16="http://schemas.microsoft.com/office/drawing/2014/main" id="{5DB7D73F-2C9F-A84E-ABEC-B6CF5D04A1BD}"/>
              </a:ext>
            </a:extLst>
          </p:cNvPr>
          <p:cNvSpPr/>
          <p:nvPr/>
        </p:nvSpPr>
        <p:spPr>
          <a:xfrm>
            <a:off x="8540994" y="346898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0" name="Oval 9">
            <a:extLst>
              <a:ext uri="{FF2B5EF4-FFF2-40B4-BE49-F238E27FC236}">
                <a16:creationId xmlns:a16="http://schemas.microsoft.com/office/drawing/2014/main" id="{A6AC125E-3DDB-1945-864D-D800054B3C5C}"/>
              </a:ext>
            </a:extLst>
          </p:cNvPr>
          <p:cNvSpPr/>
          <p:nvPr/>
        </p:nvSpPr>
        <p:spPr>
          <a:xfrm>
            <a:off x="8849913"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1" name="Oval 10">
            <a:extLst>
              <a:ext uri="{FF2B5EF4-FFF2-40B4-BE49-F238E27FC236}">
                <a16:creationId xmlns:a16="http://schemas.microsoft.com/office/drawing/2014/main" id="{093671BD-0A9C-5B41-9328-FDC5B49A2E14}"/>
              </a:ext>
            </a:extLst>
          </p:cNvPr>
          <p:cNvSpPr/>
          <p:nvPr/>
        </p:nvSpPr>
        <p:spPr>
          <a:xfrm>
            <a:off x="9337177"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2" name="Oval 11">
            <a:extLst>
              <a:ext uri="{FF2B5EF4-FFF2-40B4-BE49-F238E27FC236}">
                <a16:creationId xmlns:a16="http://schemas.microsoft.com/office/drawing/2014/main" id="{7B3733E9-B13A-8542-A88C-0EB5B4906906}"/>
              </a:ext>
            </a:extLst>
          </p:cNvPr>
          <p:cNvSpPr/>
          <p:nvPr/>
        </p:nvSpPr>
        <p:spPr>
          <a:xfrm>
            <a:off x="9862339" y="364499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3" name="Oval 12">
            <a:extLst>
              <a:ext uri="{FF2B5EF4-FFF2-40B4-BE49-F238E27FC236}">
                <a16:creationId xmlns:a16="http://schemas.microsoft.com/office/drawing/2014/main" id="{214B1B6F-ACD2-1A4A-AE13-5E4237B30DCA}"/>
              </a:ext>
            </a:extLst>
          </p:cNvPr>
          <p:cNvSpPr/>
          <p:nvPr/>
        </p:nvSpPr>
        <p:spPr>
          <a:xfrm>
            <a:off x="885156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4" name="Oval 13">
            <a:extLst>
              <a:ext uri="{FF2B5EF4-FFF2-40B4-BE49-F238E27FC236}">
                <a16:creationId xmlns:a16="http://schemas.microsoft.com/office/drawing/2014/main" id="{B04C144F-F56A-B446-A105-1E5500FD9330}"/>
              </a:ext>
            </a:extLst>
          </p:cNvPr>
          <p:cNvSpPr/>
          <p:nvPr/>
        </p:nvSpPr>
        <p:spPr>
          <a:xfrm>
            <a:off x="933717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5" name="Oval 14">
            <a:extLst>
              <a:ext uri="{FF2B5EF4-FFF2-40B4-BE49-F238E27FC236}">
                <a16:creationId xmlns:a16="http://schemas.microsoft.com/office/drawing/2014/main" id="{579FFADD-D1A2-114A-96A3-A98942DDC862}"/>
              </a:ext>
            </a:extLst>
          </p:cNvPr>
          <p:cNvSpPr/>
          <p:nvPr/>
        </p:nvSpPr>
        <p:spPr>
          <a:xfrm>
            <a:off x="9862339" y="1323634"/>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6" name="Oval 15">
            <a:extLst>
              <a:ext uri="{FF2B5EF4-FFF2-40B4-BE49-F238E27FC236}">
                <a16:creationId xmlns:a16="http://schemas.microsoft.com/office/drawing/2014/main" id="{DF778A48-7A07-8841-B6FD-51CA2953055B}"/>
              </a:ext>
            </a:extLst>
          </p:cNvPr>
          <p:cNvSpPr/>
          <p:nvPr/>
        </p:nvSpPr>
        <p:spPr>
          <a:xfrm>
            <a:off x="9862339"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7" name="Rectangle 16">
            <a:extLst>
              <a:ext uri="{FF2B5EF4-FFF2-40B4-BE49-F238E27FC236}">
                <a16:creationId xmlns:a16="http://schemas.microsoft.com/office/drawing/2014/main" id="{87764CFD-42C6-B94B-B940-88234682E1D1}"/>
              </a:ext>
            </a:extLst>
          </p:cNvPr>
          <p:cNvSpPr/>
          <p:nvPr/>
        </p:nvSpPr>
        <p:spPr>
          <a:xfrm>
            <a:off x="7538446" y="2300452"/>
            <a:ext cx="3597461" cy="646331"/>
          </a:xfrm>
          <a:prstGeom prst="rect">
            <a:avLst/>
          </a:prstGeom>
        </p:spPr>
        <p:txBody>
          <a:bodyPr wrap="square">
            <a:spAutoFit/>
          </a:bodyPr>
          <a:lstStyle/>
          <a:p>
            <a:r>
              <a:rPr lang="en-US" b="1" dirty="0">
                <a:solidFill>
                  <a:srgbClr val="000000"/>
                </a:solidFill>
                <a:latin typeface="Karla"/>
              </a:rPr>
              <a:t>Info(6, 0) =</a:t>
            </a:r>
            <a:r>
              <a:rPr lang="en-US" dirty="0">
                <a:latin typeface="STIXGeneral-Regular" pitchFamily="2" charset="2"/>
              </a:rPr>
              <a:t> 1− (1</a:t>
            </a:r>
            <a:r>
              <a:rPr lang="en-US" baseline="30000" dirty="0">
                <a:latin typeface="STIXGeneral-Regular" pitchFamily="2" charset="2"/>
              </a:rPr>
              <a:t>2</a:t>
            </a:r>
            <a:r>
              <a:rPr lang="en-US" dirty="0">
                <a:latin typeface="STIXGeneral-Regular" pitchFamily="2" charset="2"/>
              </a:rPr>
              <a:t>+ 0</a:t>
            </a:r>
            <a:r>
              <a:rPr lang="en-US" baseline="30000" dirty="0">
                <a:latin typeface="STIXGeneral-Regular" pitchFamily="2" charset="2"/>
              </a:rPr>
              <a:t>2</a:t>
            </a:r>
            <a:r>
              <a:rPr lang="en-US" dirty="0">
                <a:latin typeface="STIXGeneral-Regular" pitchFamily="2" charset="2"/>
              </a:rPr>
              <a:t>)</a:t>
            </a:r>
            <a:endParaRPr lang="en-US" dirty="0"/>
          </a:p>
          <a:p>
            <a:r>
              <a:rPr lang="en-US" dirty="0"/>
              <a:t>	</a:t>
            </a:r>
            <a:r>
              <a:rPr lang="en-US" b="1" dirty="0">
                <a:solidFill>
                  <a:srgbClr val="000000"/>
                </a:solidFill>
                <a:latin typeface="Karla"/>
              </a:rPr>
              <a:t>=</a:t>
            </a:r>
            <a:r>
              <a:rPr lang="en-US" dirty="0"/>
              <a:t> 0</a:t>
            </a:r>
            <a:endParaRPr lang="en-TW" dirty="0"/>
          </a:p>
        </p:txBody>
      </p:sp>
      <p:sp>
        <p:nvSpPr>
          <p:cNvPr id="18" name="Rectangle 17">
            <a:extLst>
              <a:ext uri="{FF2B5EF4-FFF2-40B4-BE49-F238E27FC236}">
                <a16:creationId xmlns:a16="http://schemas.microsoft.com/office/drawing/2014/main" id="{905F52DF-14E8-AE4E-B745-DC18B9B487E7}"/>
              </a:ext>
            </a:extLst>
          </p:cNvPr>
          <p:cNvSpPr/>
          <p:nvPr/>
        </p:nvSpPr>
        <p:spPr>
          <a:xfrm>
            <a:off x="7538445" y="4914387"/>
            <a:ext cx="3597461" cy="646331"/>
          </a:xfrm>
          <a:prstGeom prst="rect">
            <a:avLst/>
          </a:prstGeom>
        </p:spPr>
        <p:txBody>
          <a:bodyPr wrap="square">
            <a:spAutoFit/>
          </a:bodyPr>
          <a:lstStyle/>
          <a:p>
            <a:r>
              <a:rPr lang="en-US" b="1" dirty="0">
                <a:solidFill>
                  <a:srgbClr val="000000"/>
                </a:solidFill>
                <a:latin typeface="Karla"/>
              </a:rPr>
              <a:t>Info(3, 3) =</a:t>
            </a:r>
            <a:r>
              <a:rPr lang="en-US" dirty="0">
                <a:latin typeface="STIXGeneral-Regular" pitchFamily="2" charset="2"/>
              </a:rPr>
              <a:t> </a:t>
            </a:r>
            <a:r>
              <a:rPr lang="en-US" b="1" dirty="0">
                <a:solidFill>
                  <a:srgbClr val="000000"/>
                </a:solidFill>
                <a:latin typeface="Karla"/>
              </a:rPr>
              <a:t>=</a:t>
            </a:r>
            <a:r>
              <a:rPr lang="en-US" dirty="0">
                <a:latin typeface="STIXGeneral-Regular" pitchFamily="2" charset="2"/>
              </a:rPr>
              <a:t> 1− (0.5</a:t>
            </a:r>
            <a:r>
              <a:rPr lang="en-US" baseline="30000" dirty="0">
                <a:latin typeface="STIXGeneral-Regular" pitchFamily="2" charset="2"/>
              </a:rPr>
              <a:t>2</a:t>
            </a:r>
            <a:r>
              <a:rPr lang="en-US" dirty="0">
                <a:latin typeface="STIXGeneral-Regular" pitchFamily="2" charset="2"/>
              </a:rPr>
              <a:t>+ 0.5</a:t>
            </a:r>
            <a:r>
              <a:rPr lang="en-US" baseline="30000" dirty="0">
                <a:latin typeface="STIXGeneral-Regular" pitchFamily="2" charset="2"/>
              </a:rPr>
              <a:t>2</a:t>
            </a:r>
            <a:r>
              <a:rPr lang="en-US" dirty="0">
                <a:latin typeface="STIXGeneral-Regular" pitchFamily="2" charset="2"/>
              </a:rPr>
              <a:t>)</a:t>
            </a:r>
            <a:endParaRPr lang="en-US" dirty="0"/>
          </a:p>
          <a:p>
            <a:r>
              <a:rPr lang="en-US" dirty="0"/>
              <a:t>	</a:t>
            </a:r>
            <a:r>
              <a:rPr lang="en-US" b="1" dirty="0">
                <a:solidFill>
                  <a:srgbClr val="000000"/>
                </a:solidFill>
                <a:latin typeface="Karla"/>
              </a:rPr>
              <a:t>=</a:t>
            </a:r>
            <a:r>
              <a:rPr lang="en-US" dirty="0"/>
              <a:t> 0.5 </a:t>
            </a:r>
            <a:endParaRPr lang="en-TW" dirty="0"/>
          </a:p>
        </p:txBody>
      </p:sp>
      <p:sp>
        <p:nvSpPr>
          <p:cNvPr id="19" name="Rectangle 18">
            <a:extLst>
              <a:ext uri="{FF2B5EF4-FFF2-40B4-BE49-F238E27FC236}">
                <a16:creationId xmlns:a16="http://schemas.microsoft.com/office/drawing/2014/main" id="{7D25C89E-8CDD-9A46-8FD5-BED2EE972A3B}"/>
              </a:ext>
            </a:extLst>
          </p:cNvPr>
          <p:cNvSpPr/>
          <p:nvPr/>
        </p:nvSpPr>
        <p:spPr>
          <a:xfrm>
            <a:off x="943200" y="1455908"/>
            <a:ext cx="3476400" cy="707886"/>
          </a:xfrm>
          <a:prstGeom prst="rect">
            <a:avLst/>
          </a:prstGeom>
        </p:spPr>
        <p:txBody>
          <a:bodyPr wrap="square">
            <a:spAutoFit/>
          </a:bodyPr>
          <a:lstStyle/>
          <a:p>
            <a:r>
              <a:rPr lang="en-US" sz="2000" b="1" dirty="0">
                <a:solidFill>
                  <a:srgbClr val="000000"/>
                </a:solidFill>
                <a:latin typeface="Karla"/>
              </a:rPr>
              <a:t>Gini =</a:t>
            </a:r>
            <a:r>
              <a:rPr lang="en-US" sz="2000" dirty="0">
                <a:latin typeface="STIXGeneral-Regular" pitchFamily="2" charset="2"/>
              </a:rPr>
              <a:t> 1−∑ </a:t>
            </a:r>
            <a:r>
              <a:rPr lang="en-US" sz="2000" i="1" dirty="0" err="1">
                <a:latin typeface="+mj-lt"/>
              </a:rPr>
              <a:t>p</a:t>
            </a:r>
            <a:r>
              <a:rPr lang="en-US" sz="2000" i="1" baseline="-25000" dirty="0" err="1">
                <a:latin typeface="+mj-lt"/>
              </a:rPr>
              <a:t>j</a:t>
            </a:r>
            <a:r>
              <a:rPr lang="en-US" sz="2000" i="1" baseline="-25000" dirty="0">
                <a:latin typeface="+mj-lt"/>
              </a:rPr>
              <a:t> </a:t>
            </a:r>
            <a:r>
              <a:rPr lang="en-US" sz="2000" i="1" baseline="30000" dirty="0">
                <a:latin typeface="+mj-lt"/>
              </a:rPr>
              <a:t>2</a:t>
            </a:r>
            <a:br>
              <a:rPr lang="en-US" sz="2000" dirty="0"/>
            </a:br>
            <a:endParaRPr lang="en-TW" sz="2000" dirty="0"/>
          </a:p>
        </p:txBody>
      </p:sp>
      <p:sp>
        <p:nvSpPr>
          <p:cNvPr id="21" name="Rectangle 20">
            <a:extLst>
              <a:ext uri="{FF2B5EF4-FFF2-40B4-BE49-F238E27FC236}">
                <a16:creationId xmlns:a16="http://schemas.microsoft.com/office/drawing/2014/main" id="{5EA191D9-21B0-524C-960F-A5685623FF20}"/>
              </a:ext>
            </a:extLst>
          </p:cNvPr>
          <p:cNvSpPr/>
          <p:nvPr/>
        </p:nvSpPr>
        <p:spPr>
          <a:xfrm>
            <a:off x="654602" y="4439131"/>
            <a:ext cx="4651662" cy="962961"/>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22" name="Graphic 21">
            <a:extLst>
              <a:ext uri="{FF2B5EF4-FFF2-40B4-BE49-F238E27FC236}">
                <a16:creationId xmlns:a16="http://schemas.microsoft.com/office/drawing/2014/main" id="{811C141B-C360-FC45-9D38-CAE8B6FD45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042" y="4630355"/>
            <a:ext cx="495300" cy="495300"/>
          </a:xfrm>
          <a:prstGeom prst="rect">
            <a:avLst/>
          </a:prstGeom>
        </p:spPr>
      </p:pic>
      <p:sp>
        <p:nvSpPr>
          <p:cNvPr id="20" name="Rectangle 19">
            <a:extLst>
              <a:ext uri="{FF2B5EF4-FFF2-40B4-BE49-F238E27FC236}">
                <a16:creationId xmlns:a16="http://schemas.microsoft.com/office/drawing/2014/main" id="{662B4C37-101F-A243-AEFD-587FC049E45A}"/>
              </a:ext>
            </a:extLst>
          </p:cNvPr>
          <p:cNvSpPr/>
          <p:nvPr/>
        </p:nvSpPr>
        <p:spPr>
          <a:xfrm>
            <a:off x="1220897" y="4732531"/>
            <a:ext cx="3980577" cy="390876"/>
          </a:xfrm>
          <a:prstGeom prst="rect">
            <a:avLst/>
          </a:prstGeom>
        </p:spPr>
        <p:txBody>
          <a:bodyPr wrap="none">
            <a:spAutoFit/>
          </a:bodyPr>
          <a:lstStyle/>
          <a:p>
            <a:pPr marL="101598">
              <a:lnSpc>
                <a:spcPct val="115000"/>
              </a:lnSpc>
              <a:spcBef>
                <a:spcPts val="0"/>
              </a:spcBef>
              <a:buClr>
                <a:srgbClr val="000000"/>
              </a:buClr>
              <a:buSzPts val="2400"/>
            </a:pPr>
            <a:r>
              <a:rPr lang="zh-TW" altLang="en-US" dirty="0">
                <a:solidFill>
                  <a:srgbClr val="303233"/>
                </a:solidFill>
                <a:latin typeface="Lato"/>
                <a:sym typeface="Arial"/>
              </a:rPr>
              <a:t>數字越大，代表序列中的資料越混亂</a:t>
            </a:r>
          </a:p>
        </p:txBody>
      </p:sp>
      <p:sp>
        <p:nvSpPr>
          <p:cNvPr id="24" name="Rectangle 23">
            <a:extLst>
              <a:ext uri="{FF2B5EF4-FFF2-40B4-BE49-F238E27FC236}">
                <a16:creationId xmlns:a16="http://schemas.microsoft.com/office/drawing/2014/main" id="{62539479-7752-194B-A145-C0F52EBED737}"/>
              </a:ext>
            </a:extLst>
          </p:cNvPr>
          <p:cNvSpPr/>
          <p:nvPr/>
        </p:nvSpPr>
        <p:spPr>
          <a:xfrm>
            <a:off x="943200" y="2317771"/>
            <a:ext cx="3114955" cy="400110"/>
          </a:xfrm>
          <a:prstGeom prst="rect">
            <a:avLst/>
          </a:prstGeom>
        </p:spPr>
        <p:txBody>
          <a:bodyPr wrap="none">
            <a:spAutoFit/>
          </a:bodyPr>
          <a:lstStyle/>
          <a:p>
            <a:r>
              <a:rPr lang="en-US" sz="2000" b="1" dirty="0">
                <a:solidFill>
                  <a:srgbClr val="000000"/>
                </a:solidFill>
                <a:latin typeface="Karla"/>
              </a:rPr>
              <a:t>Gini Impurity =</a:t>
            </a:r>
            <a:r>
              <a:rPr lang="en-US" sz="2000" dirty="0">
                <a:solidFill>
                  <a:srgbClr val="000000"/>
                </a:solidFill>
                <a:latin typeface="Karla"/>
              </a:rPr>
              <a:t>  1 </a:t>
            </a:r>
            <a:r>
              <a:rPr lang="en-US" sz="2000" dirty="0">
                <a:latin typeface="STIXGeneral-Regular" pitchFamily="2" charset="2"/>
              </a:rPr>
              <a:t>−</a:t>
            </a:r>
            <a:r>
              <a:rPr lang="en-US" sz="2000" dirty="0">
                <a:solidFill>
                  <a:srgbClr val="000000"/>
                </a:solidFill>
                <a:latin typeface="+mj-lt"/>
              </a:rPr>
              <a:t> (p</a:t>
            </a:r>
            <a:r>
              <a:rPr lang="en-US" sz="2000" baseline="30000" dirty="0">
                <a:solidFill>
                  <a:srgbClr val="000000"/>
                </a:solidFill>
                <a:latin typeface="+mj-lt"/>
              </a:rPr>
              <a:t>2</a:t>
            </a:r>
            <a:r>
              <a:rPr lang="en-US" sz="2000" dirty="0">
                <a:solidFill>
                  <a:srgbClr val="000000"/>
                </a:solidFill>
                <a:latin typeface="+mj-lt"/>
              </a:rPr>
              <a:t>+q</a:t>
            </a:r>
            <a:r>
              <a:rPr lang="en-US" sz="2000" baseline="30000" dirty="0">
                <a:solidFill>
                  <a:srgbClr val="000000"/>
                </a:solidFill>
                <a:latin typeface="+mj-lt"/>
              </a:rPr>
              <a:t>2</a:t>
            </a:r>
            <a:r>
              <a:rPr lang="en-US" sz="2000" dirty="0">
                <a:solidFill>
                  <a:srgbClr val="000000"/>
                </a:solidFill>
                <a:latin typeface="+mj-lt"/>
              </a:rPr>
              <a:t>)</a:t>
            </a:r>
          </a:p>
        </p:txBody>
      </p:sp>
      <p:sp>
        <p:nvSpPr>
          <p:cNvPr id="25" name="Rectangle 24">
            <a:extLst>
              <a:ext uri="{FF2B5EF4-FFF2-40B4-BE49-F238E27FC236}">
                <a16:creationId xmlns:a16="http://schemas.microsoft.com/office/drawing/2014/main" id="{59C5F323-0C42-7D47-8142-22AC4B90FB74}"/>
              </a:ext>
            </a:extLst>
          </p:cNvPr>
          <p:cNvSpPr/>
          <p:nvPr/>
        </p:nvSpPr>
        <p:spPr>
          <a:xfrm>
            <a:off x="943200" y="3123956"/>
            <a:ext cx="6096000" cy="369332"/>
          </a:xfrm>
          <a:prstGeom prst="rect">
            <a:avLst/>
          </a:prstGeom>
        </p:spPr>
        <p:txBody>
          <a:bodyPr>
            <a:spAutoFit/>
          </a:bodyPr>
          <a:lstStyle/>
          <a:p>
            <a:r>
              <a:rPr lang="en-US" dirty="0">
                <a:solidFill>
                  <a:srgbClr val="000000"/>
                </a:solidFill>
                <a:latin typeface="Karla"/>
              </a:rPr>
              <a:t>p：</a:t>
            </a:r>
            <a:r>
              <a:rPr lang="zh-TW" altLang="en-US" dirty="0">
                <a:solidFill>
                  <a:srgbClr val="000000"/>
                </a:solidFill>
                <a:latin typeface="Karla"/>
              </a:rPr>
              <a:t>是的機率    </a:t>
            </a:r>
            <a:r>
              <a:rPr lang="en-US" dirty="0">
                <a:solidFill>
                  <a:srgbClr val="000000"/>
                </a:solidFill>
                <a:latin typeface="Karla"/>
              </a:rPr>
              <a:t>q：</a:t>
            </a:r>
            <a:r>
              <a:rPr lang="zh-TW" altLang="en-US" dirty="0">
                <a:solidFill>
                  <a:srgbClr val="000000"/>
                </a:solidFill>
                <a:latin typeface="Karla"/>
              </a:rPr>
              <a:t>否的機率</a:t>
            </a:r>
            <a:endParaRPr lang="en-TW" dirty="0"/>
          </a:p>
        </p:txBody>
      </p:sp>
    </p:spTree>
    <p:extLst>
      <p:ext uri="{BB962C8B-B14F-4D97-AF65-F5344CB8AC3E}">
        <p14:creationId xmlns:p14="http://schemas.microsoft.com/office/powerpoint/2010/main" val="3551793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6E700F-AA8A-4445-9285-40CAFE834829}"/>
              </a:ext>
            </a:extLst>
          </p:cNvPr>
          <p:cNvSpPr>
            <a:spLocks noGrp="1"/>
          </p:cNvSpPr>
          <p:nvPr>
            <p:ph type="body" sz="quarter" idx="10"/>
          </p:nvPr>
        </p:nvSpPr>
        <p:spPr/>
        <p:txBody>
          <a:bodyPr/>
          <a:lstStyle/>
          <a:p>
            <a:r>
              <a:rPr lang="en-US" dirty="0" err="1">
                <a:sym typeface="Microsoft JhengHei"/>
              </a:rPr>
              <a:t>決策樹模型的優缺點</a:t>
            </a:r>
            <a:endParaRPr lang="en-TW" dirty="0"/>
          </a:p>
        </p:txBody>
      </p:sp>
      <p:sp>
        <p:nvSpPr>
          <p:cNvPr id="5" name="Rectangle 4">
            <a:extLst>
              <a:ext uri="{FF2B5EF4-FFF2-40B4-BE49-F238E27FC236}">
                <a16:creationId xmlns:a16="http://schemas.microsoft.com/office/drawing/2014/main" id="{2F151071-737D-A641-89AB-15C40B3007CD}"/>
              </a:ext>
            </a:extLst>
          </p:cNvPr>
          <p:cNvSpPr/>
          <p:nvPr/>
        </p:nvSpPr>
        <p:spPr>
          <a:xfrm>
            <a:off x="684770" y="1938464"/>
            <a:ext cx="4852430" cy="2242409"/>
          </a:xfrm>
          <a:prstGeom prst="rect">
            <a:avLst/>
          </a:prstGeom>
        </p:spPr>
        <p:txBody>
          <a:bodyPr wrap="square">
            <a:spAutoFit/>
          </a:bodyPr>
          <a:lstStyle/>
          <a:p>
            <a:pPr marL="285750" indent="-285750">
              <a:lnSpc>
                <a:spcPct val="150000"/>
              </a:lnSpc>
              <a:buFont typeface="Arial" panose="020B0604020202020204" pitchFamily="34" charset="0"/>
              <a:buChar char="•"/>
            </a:pPr>
            <a:r>
              <a:rPr lang="en-TW" sz="2400" kern="0" dirty="0">
                <a:solidFill>
                  <a:srgbClr val="595959"/>
                </a:solidFill>
                <a:cs typeface="Arial"/>
              </a:rPr>
              <a:t>簡單且高度可解釋性 </a:t>
            </a:r>
          </a:p>
          <a:p>
            <a:pPr marL="285750" indent="-285750">
              <a:lnSpc>
                <a:spcPct val="150000"/>
              </a:lnSpc>
              <a:buFont typeface="Arial" panose="020B0604020202020204" pitchFamily="34" charset="0"/>
              <a:buChar char="•"/>
            </a:pPr>
            <a:r>
              <a:rPr lang="en-TW" sz="2400" kern="0" dirty="0">
                <a:solidFill>
                  <a:srgbClr val="595959"/>
                </a:solidFill>
                <a:cs typeface="Arial"/>
              </a:rPr>
              <a:t>低計算時間複雜度 </a:t>
            </a:r>
          </a:p>
          <a:p>
            <a:pPr marL="285750" indent="-285750">
              <a:lnSpc>
                <a:spcPct val="150000"/>
              </a:lnSpc>
              <a:buFont typeface="Arial" panose="020B0604020202020204" pitchFamily="34" charset="0"/>
              <a:buChar char="•"/>
            </a:pPr>
            <a:r>
              <a:rPr lang="zh-TW" altLang="en-US" sz="2400" kern="0" dirty="0">
                <a:solidFill>
                  <a:srgbClr val="595959"/>
                </a:solidFill>
                <a:cs typeface="Arial"/>
              </a:rPr>
              <a:t>每個決策階段都相當的明確清楚</a:t>
            </a:r>
            <a:endParaRPr lang="en-US" altLang="zh-TW" sz="2400" kern="0" dirty="0">
              <a:solidFill>
                <a:srgbClr val="595959"/>
              </a:solidFill>
              <a:cs typeface="Arial"/>
            </a:endParaRPr>
          </a:p>
          <a:p>
            <a:pPr marL="285750" indent="-285750">
              <a:lnSpc>
                <a:spcPct val="150000"/>
              </a:lnSpc>
              <a:buFont typeface="Arial" panose="020B0604020202020204" pitchFamily="34" charset="0"/>
              <a:buChar char="•"/>
            </a:pPr>
            <a:r>
              <a:rPr lang="zh-TW" altLang="en-US" sz="2400" kern="0" dirty="0">
                <a:solidFill>
                  <a:srgbClr val="595959"/>
                </a:solidFill>
                <a:cs typeface="Arial"/>
              </a:rPr>
              <a:t>幾乎沒有要調整的超參數</a:t>
            </a:r>
            <a:endParaRPr lang="en-US" altLang="zh-TW" sz="2400" kern="0" dirty="0">
              <a:solidFill>
                <a:srgbClr val="595959"/>
              </a:solidFill>
              <a:cs typeface="Arial"/>
            </a:endParaRPr>
          </a:p>
        </p:txBody>
      </p:sp>
      <p:sp>
        <p:nvSpPr>
          <p:cNvPr id="4" name="Rectangle 3">
            <a:extLst>
              <a:ext uri="{FF2B5EF4-FFF2-40B4-BE49-F238E27FC236}">
                <a16:creationId xmlns:a16="http://schemas.microsoft.com/office/drawing/2014/main" id="{11B68240-F663-D449-B980-7981C7FA4F53}"/>
              </a:ext>
            </a:extLst>
          </p:cNvPr>
          <p:cNvSpPr/>
          <p:nvPr/>
        </p:nvSpPr>
        <p:spPr>
          <a:xfrm>
            <a:off x="6412470" y="1938463"/>
            <a:ext cx="4852430" cy="1134413"/>
          </a:xfrm>
          <a:prstGeom prst="rect">
            <a:avLst/>
          </a:prstGeom>
        </p:spPr>
        <p:txBody>
          <a:bodyPr wrap="square">
            <a:spAutoFit/>
          </a:bodyPr>
          <a:lstStyle/>
          <a:p>
            <a:pPr marL="285750" indent="-285750">
              <a:lnSpc>
                <a:spcPct val="150000"/>
              </a:lnSpc>
              <a:buFont typeface="Arial" panose="020B0604020202020204" pitchFamily="34" charset="0"/>
              <a:buChar char="•"/>
            </a:pPr>
            <a:r>
              <a:rPr lang="en-TW" sz="2400" kern="0" dirty="0">
                <a:solidFill>
                  <a:srgbClr val="595959"/>
                </a:solidFill>
                <a:cs typeface="Arial"/>
              </a:rPr>
              <a:t>模型容易過度擬合 </a:t>
            </a:r>
          </a:p>
          <a:p>
            <a:pPr marL="285750" indent="-285750">
              <a:lnSpc>
                <a:spcPct val="150000"/>
              </a:lnSpc>
              <a:buFont typeface="Arial" panose="020B0604020202020204" pitchFamily="34" charset="0"/>
              <a:buChar char="•"/>
            </a:pPr>
            <a:r>
              <a:rPr lang="en-TW" sz="2400" kern="0" dirty="0">
                <a:solidFill>
                  <a:srgbClr val="595959"/>
                </a:solidFill>
                <a:cs typeface="Arial"/>
              </a:rPr>
              <a:t>當標籤類別種類多時樹會很複雜</a:t>
            </a:r>
            <a:endParaRPr lang="en-US" altLang="zh-TW" sz="2400" kern="0" dirty="0">
              <a:solidFill>
                <a:srgbClr val="595959"/>
              </a:solidFill>
              <a:cs typeface="Arial"/>
            </a:endParaRPr>
          </a:p>
        </p:txBody>
      </p:sp>
      <p:sp>
        <p:nvSpPr>
          <p:cNvPr id="3" name="Rounded Rectangle 2">
            <a:extLst>
              <a:ext uri="{FF2B5EF4-FFF2-40B4-BE49-F238E27FC236}">
                <a16:creationId xmlns:a16="http://schemas.microsoft.com/office/drawing/2014/main" id="{A36FC5D4-541C-C546-9020-455828E05342}"/>
              </a:ext>
            </a:extLst>
          </p:cNvPr>
          <p:cNvSpPr/>
          <p:nvPr/>
        </p:nvSpPr>
        <p:spPr>
          <a:xfrm>
            <a:off x="2146300" y="1544763"/>
            <a:ext cx="964685" cy="3937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TW" dirty="0">
                <a:latin typeface="微软雅黑" panose="020B0503020204020204" pitchFamily="34" charset="-122"/>
                <a:ea typeface="微软雅黑" panose="020B0503020204020204" pitchFamily="34" charset="-122"/>
              </a:rPr>
              <a:t>優點</a:t>
            </a:r>
          </a:p>
        </p:txBody>
      </p:sp>
      <p:sp>
        <p:nvSpPr>
          <p:cNvPr id="6" name="Rounded Rectangle 5">
            <a:extLst>
              <a:ext uri="{FF2B5EF4-FFF2-40B4-BE49-F238E27FC236}">
                <a16:creationId xmlns:a16="http://schemas.microsoft.com/office/drawing/2014/main" id="{129A1C7C-C425-6146-9ECF-3DDAB4795F3B}"/>
              </a:ext>
            </a:extLst>
          </p:cNvPr>
          <p:cNvSpPr/>
          <p:nvPr/>
        </p:nvSpPr>
        <p:spPr>
          <a:xfrm>
            <a:off x="7874000" y="1552826"/>
            <a:ext cx="964685" cy="3937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TW" dirty="0">
                <a:latin typeface="微软雅黑" panose="020B0503020204020204" pitchFamily="34" charset="-122"/>
                <a:ea typeface="微软雅黑" panose="020B0503020204020204" pitchFamily="34" charset="-122"/>
              </a:rPr>
              <a:t>缺點</a:t>
            </a:r>
          </a:p>
        </p:txBody>
      </p:sp>
    </p:spTree>
    <p:extLst>
      <p:ext uri="{BB962C8B-B14F-4D97-AF65-F5344CB8AC3E}">
        <p14:creationId xmlns:p14="http://schemas.microsoft.com/office/powerpoint/2010/main" val="2475690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2</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決策樹</a:t>
            </a:r>
            <a:r>
              <a:rPr lang="en-US" altLang="zh-CN" sz="4000" dirty="0"/>
              <a:t> </a:t>
            </a:r>
            <a:r>
              <a:rPr lang="en-US" altLang="zh-CN" sz="3200" dirty="0"/>
              <a:t>(</a:t>
            </a:r>
            <a:r>
              <a:rPr lang="zh-TW" altLang="en-US" sz="3200" dirty="0"/>
              <a:t>迴歸器</a:t>
            </a:r>
            <a:r>
              <a:rPr lang="en-US" altLang="zh-TW" sz="3200" dirty="0"/>
              <a:t>)</a:t>
            </a:r>
          </a:p>
          <a:p>
            <a:r>
              <a:rPr lang="zh-CN" altLang="en-US" sz="3200" kern="0" dirty="0"/>
              <a:t>程式實作</a:t>
            </a:r>
          </a:p>
        </p:txBody>
      </p:sp>
    </p:spTree>
    <p:extLst>
      <p:ext uri="{BB962C8B-B14F-4D97-AF65-F5344CB8AC3E}">
        <p14:creationId xmlns:p14="http://schemas.microsoft.com/office/powerpoint/2010/main" val="418932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BAE46-B5DF-A640-A832-1A3783B8A391}"/>
              </a:ext>
            </a:extLst>
          </p:cNvPr>
          <p:cNvSpPr>
            <a:spLocks noGrp="1"/>
          </p:cNvSpPr>
          <p:nvPr>
            <p:ph type="body" sz="quarter" idx="10"/>
          </p:nvPr>
        </p:nvSpPr>
        <p:spPr>
          <a:xfrm>
            <a:off x="992875" y="245402"/>
            <a:ext cx="9315782" cy="590931"/>
          </a:xfrm>
        </p:spPr>
        <p:txBody>
          <a:bodyPr/>
          <a:lstStyle/>
          <a:p>
            <a:r>
              <a:rPr lang="zh-TW" altLang="en-US" dirty="0">
                <a:solidFill>
                  <a:schemeClr val="tx1">
                    <a:lumMod val="75000"/>
                    <a:lumOff val="25000"/>
                  </a:schemeClr>
                </a:solidFill>
                <a:latin typeface="inherit"/>
              </a:rPr>
              <a:t>四種不同</a:t>
            </a:r>
            <a:r>
              <a:rPr lang="en-US" dirty="0">
                <a:solidFill>
                  <a:schemeClr val="tx1">
                    <a:lumMod val="75000"/>
                    <a:lumOff val="25000"/>
                  </a:schemeClr>
                </a:solidFill>
                <a:latin typeface="inherit"/>
              </a:rPr>
              <a:t>SVM</a:t>
            </a:r>
            <a:r>
              <a:rPr lang="zh-TW" altLang="en-US" dirty="0">
                <a:solidFill>
                  <a:schemeClr val="tx1">
                    <a:lumMod val="75000"/>
                    <a:lumOff val="25000"/>
                  </a:schemeClr>
                </a:solidFill>
                <a:latin typeface="inherit"/>
              </a:rPr>
              <a:t>分類器</a:t>
            </a:r>
            <a:endParaRPr lang="en-TW" dirty="0"/>
          </a:p>
        </p:txBody>
      </p:sp>
      <p:pic>
        <p:nvPicPr>
          <p:cNvPr id="8" name="Picture 7">
            <a:extLst>
              <a:ext uri="{FF2B5EF4-FFF2-40B4-BE49-F238E27FC236}">
                <a16:creationId xmlns:a16="http://schemas.microsoft.com/office/drawing/2014/main" id="{0D09BDAD-2C5E-814A-9E45-6AD3063CE694}"/>
              </a:ext>
            </a:extLst>
          </p:cNvPr>
          <p:cNvPicPr>
            <a:picLocks noChangeAspect="1"/>
          </p:cNvPicPr>
          <p:nvPr/>
        </p:nvPicPr>
        <p:blipFill>
          <a:blip r:embed="rId3"/>
          <a:stretch>
            <a:fillRect/>
          </a:stretch>
        </p:blipFill>
        <p:spPr>
          <a:xfrm>
            <a:off x="6096000" y="1573232"/>
            <a:ext cx="4740876" cy="3099332"/>
          </a:xfrm>
          <a:prstGeom prst="rect">
            <a:avLst/>
          </a:prstGeom>
        </p:spPr>
      </p:pic>
    </p:spTree>
    <p:extLst>
      <p:ext uri="{BB962C8B-B14F-4D97-AF65-F5344CB8AC3E}">
        <p14:creationId xmlns:p14="http://schemas.microsoft.com/office/powerpoint/2010/main" val="3392937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4753A-0441-1B48-BE2C-E66EF4383DCE}"/>
              </a:ext>
            </a:extLst>
          </p:cNvPr>
          <p:cNvSpPr>
            <a:spLocks noGrp="1"/>
          </p:cNvSpPr>
          <p:nvPr>
            <p:ph type="body" sz="quarter" idx="10"/>
          </p:nvPr>
        </p:nvSpPr>
        <p:spPr/>
        <p:txBody>
          <a:bodyPr/>
          <a:lstStyle/>
          <a:p>
            <a:r>
              <a:rPr lang="en-TW" dirty="0"/>
              <a:t>Reference</a:t>
            </a:r>
          </a:p>
        </p:txBody>
      </p:sp>
      <p:sp>
        <p:nvSpPr>
          <p:cNvPr id="3" name="Rectangle 2">
            <a:extLst>
              <a:ext uri="{FF2B5EF4-FFF2-40B4-BE49-F238E27FC236}">
                <a16:creationId xmlns:a16="http://schemas.microsoft.com/office/drawing/2014/main" id="{F62DC0E9-DE50-514C-8090-008B837C01A5}"/>
              </a:ext>
            </a:extLst>
          </p:cNvPr>
          <p:cNvSpPr/>
          <p:nvPr/>
        </p:nvSpPr>
        <p:spPr>
          <a:xfrm>
            <a:off x="502507" y="1197744"/>
            <a:ext cx="9704173" cy="1754326"/>
          </a:xfrm>
          <a:prstGeom prst="rect">
            <a:avLst/>
          </a:prstGeom>
        </p:spPr>
        <p:txBody>
          <a:bodyPr wrap="square">
            <a:spAutoFit/>
          </a:bodyPr>
          <a:lstStyle/>
          <a:p>
            <a:pPr marL="285750" indent="-285750">
              <a:buFont typeface="Arial" panose="020B0604020202020204" pitchFamily="34" charset="0"/>
              <a:buChar char="•"/>
            </a:pPr>
            <a:r>
              <a:rPr lang="en-US" dirty="0">
                <a:hlinkClick r:id="rId2"/>
              </a:rPr>
              <a:t>https://mropengate.blogspot.com/2015/06/ai-ch13-2-decision-tree.html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https://medium.com/jameslearningnote/</a:t>
            </a:r>
            <a:r>
              <a:rPr lang="zh-TW" altLang="en-US" dirty="0">
                <a:hlinkClick r:id="rId3"/>
              </a:rPr>
              <a:t>資料分析</a:t>
            </a:r>
            <a:r>
              <a:rPr lang="en-US" altLang="zh-TW" dirty="0">
                <a:hlinkClick r:id="rId3"/>
              </a:rPr>
              <a:t>-</a:t>
            </a:r>
            <a:r>
              <a:rPr lang="zh-TW" altLang="en-US" dirty="0">
                <a:hlinkClick r:id="rId3"/>
              </a:rPr>
              <a:t>機器學習</a:t>
            </a:r>
            <a:r>
              <a:rPr lang="en-US" altLang="zh-TW" dirty="0">
                <a:hlinkClick r:id="rId3"/>
              </a:rPr>
              <a:t>-</a:t>
            </a:r>
            <a:r>
              <a:rPr lang="zh-TW" altLang="en-US" dirty="0">
                <a:hlinkClick r:id="rId3"/>
              </a:rPr>
              <a:t>第</a:t>
            </a:r>
            <a:r>
              <a:rPr lang="en-US" altLang="zh-TW" dirty="0">
                <a:hlinkClick r:id="rId3"/>
              </a:rPr>
              <a:t>3-5</a:t>
            </a:r>
            <a:r>
              <a:rPr lang="zh-TW" altLang="en-US" dirty="0">
                <a:hlinkClick r:id="rId3"/>
              </a:rPr>
              <a:t>講</a:t>
            </a:r>
            <a:r>
              <a:rPr lang="en-US" altLang="zh-TW" dirty="0">
                <a:hlinkClick r:id="rId3"/>
              </a:rPr>
              <a:t>-</a:t>
            </a:r>
            <a:r>
              <a:rPr lang="zh-TW" altLang="en-US" dirty="0">
                <a:hlinkClick r:id="rId3"/>
              </a:rPr>
              <a:t>決策樹</a:t>
            </a:r>
            <a:r>
              <a:rPr lang="en-US" altLang="zh-TW" dirty="0">
                <a:hlinkClick r:id="rId3"/>
              </a:rPr>
              <a:t>-</a:t>
            </a:r>
            <a:r>
              <a:rPr lang="en-US" dirty="0">
                <a:hlinkClick r:id="rId3"/>
              </a:rPr>
              <a:t>decision-tree-</a:t>
            </a:r>
            <a:r>
              <a:rPr lang="zh-TW" altLang="en-US" dirty="0">
                <a:hlinkClick r:id="rId3"/>
              </a:rPr>
              <a:t>以及隨機森林</a:t>
            </a:r>
            <a:r>
              <a:rPr lang="en-US" altLang="zh-TW" dirty="0">
                <a:hlinkClick r:id="rId3"/>
              </a:rPr>
              <a:t>-</a:t>
            </a:r>
            <a:r>
              <a:rPr lang="en-US" dirty="0">
                <a:hlinkClick r:id="rId3"/>
              </a:rPr>
              <a:t>random-forest-</a:t>
            </a:r>
            <a:r>
              <a:rPr lang="zh-TW" altLang="en-US" dirty="0">
                <a:hlinkClick r:id="rId3"/>
              </a:rPr>
              <a:t>介紹</a:t>
            </a:r>
            <a:r>
              <a:rPr lang="en-US" altLang="zh-TW" dirty="0">
                <a:hlinkClick r:id="rId3"/>
              </a:rPr>
              <a:t>-7079</a:t>
            </a:r>
            <a:r>
              <a:rPr lang="en-US" dirty="0">
                <a:hlinkClick r:id="rId3"/>
              </a:rPr>
              <a:t>b0ddfbda</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4"/>
              </a:rPr>
              <a:t>https://ithelp.ithome.com.tw/articles/10204450</a:t>
            </a:r>
            <a:endParaRPr lang="en-US" dirty="0"/>
          </a:p>
        </p:txBody>
      </p:sp>
    </p:spTree>
    <p:extLst>
      <p:ext uri="{BB962C8B-B14F-4D97-AF65-F5344CB8AC3E}">
        <p14:creationId xmlns:p14="http://schemas.microsoft.com/office/powerpoint/2010/main" val="1700905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dirty="0"/>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865975"/>
            <a:ext cx="4474107" cy="271549"/>
          </a:xfrm>
        </p:spPr>
        <p:txBody>
          <a:bodyPr/>
          <a:lstStyle/>
          <a:p>
            <a:endParaRPr lang="en-TW" dirty="0"/>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決策樹</a:t>
            </a:r>
            <a:r>
              <a:rPr lang="en-US" altLang="zh-CN" sz="4000" dirty="0"/>
              <a:t> </a:t>
            </a:r>
            <a:r>
              <a:rPr lang="en-US" altLang="zh-CN" sz="3200" dirty="0"/>
              <a:t>(</a:t>
            </a:r>
            <a:r>
              <a:rPr lang="zh-TW" altLang="en-US" sz="3200" dirty="0"/>
              <a:t>迴歸器</a:t>
            </a:r>
            <a:r>
              <a:rPr lang="en-US" altLang="zh-TW" sz="3200" dirty="0"/>
              <a:t>)</a:t>
            </a:r>
          </a:p>
          <a:p>
            <a:r>
              <a:rPr lang="zh-CN" altLang="en-US" sz="3200" kern="0" dirty="0"/>
              <a:t>觀念講解</a:t>
            </a:r>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59F2B1-9B22-314E-AD02-52FEEE42C33C}"/>
              </a:ext>
            </a:extLst>
          </p:cNvPr>
          <p:cNvSpPr>
            <a:spLocks noGrp="1"/>
          </p:cNvSpPr>
          <p:nvPr>
            <p:ph type="body" sz="quarter" idx="10"/>
          </p:nvPr>
        </p:nvSpPr>
        <p:spPr>
          <a:xfrm>
            <a:off x="973085" y="250634"/>
            <a:ext cx="10952615" cy="590931"/>
          </a:xfrm>
        </p:spPr>
        <p:txBody>
          <a:bodyPr/>
          <a:lstStyle/>
          <a:p>
            <a:r>
              <a:rPr lang="en-US" altLang="zh-TW" dirty="0"/>
              <a:t>Decision Tree Regression</a:t>
            </a:r>
            <a:endParaRPr lang="zh-CN" altLang="en-US" dirty="0"/>
          </a:p>
        </p:txBody>
      </p:sp>
      <p:sp>
        <p:nvSpPr>
          <p:cNvPr id="47" name="Rectangle 46">
            <a:extLst>
              <a:ext uri="{FF2B5EF4-FFF2-40B4-BE49-F238E27FC236}">
                <a16:creationId xmlns:a16="http://schemas.microsoft.com/office/drawing/2014/main" id="{E8A423D6-C1EB-084C-A935-2EF3772AB219}"/>
              </a:ext>
            </a:extLst>
          </p:cNvPr>
          <p:cNvSpPr/>
          <p:nvPr/>
        </p:nvSpPr>
        <p:spPr>
          <a:xfrm>
            <a:off x="354799" y="1011620"/>
            <a:ext cx="10862549" cy="1436675"/>
          </a:xfrm>
          <a:prstGeom prst="rect">
            <a:avLst/>
          </a:prstGeom>
        </p:spPr>
        <p:txBody>
          <a:bodyPr wrap="square">
            <a:spAutoFit/>
          </a:bodyPr>
          <a:lstStyle/>
          <a:p>
            <a:pPr>
              <a:lnSpc>
                <a:spcPct val="150000"/>
              </a:lnSpc>
            </a:pP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當數據集的輸出爲連續性數值時，該樹算法就是一個迴歸樹。透過樹的展開，並用葉節點的均值作爲預測值。</a:t>
            </a:r>
          </a:p>
          <a:p>
            <a:pPr marL="342900" indent="-342900">
              <a:lnSpc>
                <a:spcPct val="150000"/>
              </a:lnSpc>
              <a:buFont typeface="Arial" panose="020B0604020202020204" pitchFamily="34" charset="0"/>
              <a:buChar char="•"/>
            </a:pPr>
            <a:endPar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endParaRPr>
          </a:p>
        </p:txBody>
      </p:sp>
      <p:graphicFrame>
        <p:nvGraphicFramePr>
          <p:cNvPr id="6" name="Table 6">
            <a:extLst>
              <a:ext uri="{FF2B5EF4-FFF2-40B4-BE49-F238E27FC236}">
                <a16:creationId xmlns:a16="http://schemas.microsoft.com/office/drawing/2014/main" id="{8701D51B-4759-2747-9354-C3414F5E63DC}"/>
              </a:ext>
            </a:extLst>
          </p:cNvPr>
          <p:cNvGraphicFramePr>
            <a:graphicFrameLocks noGrp="1"/>
          </p:cNvGraphicFramePr>
          <p:nvPr>
            <p:extLst>
              <p:ext uri="{D42A27DB-BD31-4B8C-83A1-F6EECF244321}">
                <p14:modId xmlns:p14="http://schemas.microsoft.com/office/powerpoint/2010/main" val="677093352"/>
              </p:ext>
            </p:extLst>
          </p:nvPr>
        </p:nvGraphicFramePr>
        <p:xfrm>
          <a:off x="2259368" y="1771030"/>
          <a:ext cx="8128001" cy="111252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2000496199"/>
                    </a:ext>
                  </a:extLst>
                </a:gridCol>
                <a:gridCol w="1161143">
                  <a:extLst>
                    <a:ext uri="{9D8B030D-6E8A-4147-A177-3AD203B41FA5}">
                      <a16:colId xmlns:a16="http://schemas.microsoft.com/office/drawing/2014/main" val="1612482491"/>
                    </a:ext>
                  </a:extLst>
                </a:gridCol>
                <a:gridCol w="1161143">
                  <a:extLst>
                    <a:ext uri="{9D8B030D-6E8A-4147-A177-3AD203B41FA5}">
                      <a16:colId xmlns:a16="http://schemas.microsoft.com/office/drawing/2014/main" val="3161518144"/>
                    </a:ext>
                  </a:extLst>
                </a:gridCol>
                <a:gridCol w="1161143">
                  <a:extLst>
                    <a:ext uri="{9D8B030D-6E8A-4147-A177-3AD203B41FA5}">
                      <a16:colId xmlns:a16="http://schemas.microsoft.com/office/drawing/2014/main" val="2988458658"/>
                    </a:ext>
                  </a:extLst>
                </a:gridCol>
                <a:gridCol w="1161143">
                  <a:extLst>
                    <a:ext uri="{9D8B030D-6E8A-4147-A177-3AD203B41FA5}">
                      <a16:colId xmlns:a16="http://schemas.microsoft.com/office/drawing/2014/main" val="871835523"/>
                    </a:ext>
                  </a:extLst>
                </a:gridCol>
                <a:gridCol w="1161143">
                  <a:extLst>
                    <a:ext uri="{9D8B030D-6E8A-4147-A177-3AD203B41FA5}">
                      <a16:colId xmlns:a16="http://schemas.microsoft.com/office/drawing/2014/main" val="4123053703"/>
                    </a:ext>
                  </a:extLst>
                </a:gridCol>
                <a:gridCol w="1161143">
                  <a:extLst>
                    <a:ext uri="{9D8B030D-6E8A-4147-A177-3AD203B41FA5}">
                      <a16:colId xmlns:a16="http://schemas.microsoft.com/office/drawing/2014/main" val="3868149317"/>
                    </a:ext>
                  </a:extLst>
                </a:gridCol>
              </a:tblGrid>
              <a:tr h="370840">
                <a:tc>
                  <a:txBody>
                    <a:bodyPr/>
                    <a:lstStyle/>
                    <a:p>
                      <a:pPr algn="ctr"/>
                      <a:endParaRPr lang="en-TW" dirty="0"/>
                    </a:p>
                  </a:txBody>
                  <a:tcPr/>
                </a:tc>
                <a:tc>
                  <a:txBody>
                    <a:bodyPr/>
                    <a:lstStyle/>
                    <a:p>
                      <a:pPr algn="ctr"/>
                      <a:r>
                        <a:rPr lang="en-TW" dirty="0"/>
                        <a:t>1</a:t>
                      </a:r>
                    </a:p>
                  </a:txBody>
                  <a:tcPr/>
                </a:tc>
                <a:tc>
                  <a:txBody>
                    <a:bodyPr/>
                    <a:lstStyle/>
                    <a:p>
                      <a:pPr algn="ctr"/>
                      <a:r>
                        <a:rPr lang="en-TW" dirty="0"/>
                        <a:t>2</a:t>
                      </a:r>
                    </a:p>
                  </a:txBody>
                  <a:tcPr/>
                </a:tc>
                <a:tc>
                  <a:txBody>
                    <a:bodyPr/>
                    <a:lstStyle/>
                    <a:p>
                      <a:pPr algn="ctr"/>
                      <a:r>
                        <a:rPr lang="en-TW" dirty="0"/>
                        <a:t>3</a:t>
                      </a:r>
                    </a:p>
                  </a:txBody>
                  <a:tcPr/>
                </a:tc>
                <a:tc>
                  <a:txBody>
                    <a:bodyPr/>
                    <a:lstStyle/>
                    <a:p>
                      <a:pPr algn="ctr"/>
                      <a:r>
                        <a:rPr lang="en-TW" dirty="0"/>
                        <a:t>4</a:t>
                      </a:r>
                    </a:p>
                  </a:txBody>
                  <a:tcPr/>
                </a:tc>
                <a:tc>
                  <a:txBody>
                    <a:bodyPr/>
                    <a:lstStyle/>
                    <a:p>
                      <a:pPr algn="ctr"/>
                      <a:r>
                        <a:rPr lang="en-TW" dirty="0"/>
                        <a:t>5</a:t>
                      </a:r>
                    </a:p>
                  </a:txBody>
                  <a:tcPr/>
                </a:tc>
                <a:tc>
                  <a:txBody>
                    <a:bodyPr/>
                    <a:lstStyle/>
                    <a:p>
                      <a:pPr algn="ctr"/>
                      <a:r>
                        <a:rPr lang="en-TW" dirty="0"/>
                        <a:t>6</a:t>
                      </a:r>
                    </a:p>
                  </a:txBody>
                  <a:tcPr/>
                </a:tc>
                <a:extLst>
                  <a:ext uri="{0D108BD9-81ED-4DB2-BD59-A6C34878D82A}">
                    <a16:rowId xmlns:a16="http://schemas.microsoft.com/office/drawing/2014/main" val="1204056651"/>
                  </a:ext>
                </a:extLst>
              </a:tr>
              <a:tr h="370840">
                <a:tc>
                  <a:txBody>
                    <a:bodyPr/>
                    <a:lstStyle/>
                    <a:p>
                      <a:pPr algn="ctr"/>
                      <a:r>
                        <a:rPr lang="en-TW" sz="1400" dirty="0"/>
                        <a:t>x</a:t>
                      </a:r>
                    </a:p>
                  </a:txBody>
                  <a:tcPr/>
                </a:tc>
                <a:tc>
                  <a:txBody>
                    <a:bodyPr/>
                    <a:lstStyle/>
                    <a:p>
                      <a:pPr algn="ctr"/>
                      <a:r>
                        <a:rPr lang="en-TW" sz="1400" dirty="0"/>
                        <a:t>0.67</a:t>
                      </a:r>
                    </a:p>
                  </a:txBody>
                  <a:tcPr/>
                </a:tc>
                <a:tc>
                  <a:txBody>
                    <a:bodyPr/>
                    <a:lstStyle/>
                    <a:p>
                      <a:pPr algn="ctr"/>
                      <a:r>
                        <a:rPr lang="en-TW" sz="1400" dirty="0"/>
                        <a:t>0.27</a:t>
                      </a:r>
                    </a:p>
                  </a:txBody>
                  <a:tcPr/>
                </a:tc>
                <a:tc>
                  <a:txBody>
                    <a:bodyPr/>
                    <a:lstStyle/>
                    <a:p>
                      <a:pPr algn="ctr"/>
                      <a:r>
                        <a:rPr lang="en-TW" sz="1400" dirty="0"/>
                        <a:t>0.73</a:t>
                      </a:r>
                    </a:p>
                  </a:txBody>
                  <a:tcPr/>
                </a:tc>
                <a:tc>
                  <a:txBody>
                    <a:bodyPr/>
                    <a:lstStyle/>
                    <a:p>
                      <a:pPr algn="ctr"/>
                      <a:r>
                        <a:rPr lang="en-TW" sz="1400" dirty="0"/>
                        <a:t>0.96</a:t>
                      </a:r>
                    </a:p>
                  </a:txBody>
                  <a:tcPr/>
                </a:tc>
                <a:tc>
                  <a:txBody>
                    <a:bodyPr/>
                    <a:lstStyle/>
                    <a:p>
                      <a:pPr algn="ctr"/>
                      <a:r>
                        <a:rPr lang="en-TW" sz="1400" dirty="0"/>
                        <a:t>0.24</a:t>
                      </a:r>
                    </a:p>
                  </a:txBody>
                  <a:tcPr/>
                </a:tc>
                <a:tc>
                  <a:txBody>
                    <a:bodyPr/>
                    <a:lstStyle/>
                    <a:p>
                      <a:pPr algn="ctr"/>
                      <a:r>
                        <a:rPr lang="en-TW" sz="1400" dirty="0"/>
                        <a:t>0.57</a:t>
                      </a:r>
                    </a:p>
                  </a:txBody>
                  <a:tcPr/>
                </a:tc>
                <a:extLst>
                  <a:ext uri="{0D108BD9-81ED-4DB2-BD59-A6C34878D82A}">
                    <a16:rowId xmlns:a16="http://schemas.microsoft.com/office/drawing/2014/main" val="2942689299"/>
                  </a:ext>
                </a:extLst>
              </a:tr>
              <a:tr h="370840">
                <a:tc>
                  <a:txBody>
                    <a:bodyPr/>
                    <a:lstStyle/>
                    <a:p>
                      <a:pPr algn="ctr"/>
                      <a:r>
                        <a:rPr lang="en-TW" sz="1400" dirty="0"/>
                        <a:t>y</a:t>
                      </a:r>
                    </a:p>
                  </a:txBody>
                  <a:tcPr/>
                </a:tc>
                <a:tc>
                  <a:txBody>
                    <a:bodyPr/>
                    <a:lstStyle/>
                    <a:p>
                      <a:pPr algn="ctr"/>
                      <a:r>
                        <a:rPr lang="en-TW" sz="1400" dirty="0"/>
                        <a:t>15.5</a:t>
                      </a:r>
                    </a:p>
                  </a:txBody>
                  <a:tcPr/>
                </a:tc>
                <a:tc>
                  <a:txBody>
                    <a:bodyPr/>
                    <a:lstStyle/>
                    <a:p>
                      <a:pPr algn="ctr"/>
                      <a:r>
                        <a:rPr lang="en-TW" sz="1400" dirty="0"/>
                        <a:t>16.5</a:t>
                      </a:r>
                    </a:p>
                  </a:txBody>
                  <a:tcPr/>
                </a:tc>
                <a:tc>
                  <a:txBody>
                    <a:bodyPr/>
                    <a:lstStyle/>
                    <a:p>
                      <a:pPr algn="ctr"/>
                      <a:r>
                        <a:rPr lang="en-TW" sz="1400" dirty="0"/>
                        <a:t>17.8</a:t>
                      </a:r>
                    </a:p>
                  </a:txBody>
                  <a:tcPr/>
                </a:tc>
                <a:tc>
                  <a:txBody>
                    <a:bodyPr/>
                    <a:lstStyle/>
                    <a:p>
                      <a:pPr algn="ctr"/>
                      <a:r>
                        <a:rPr lang="en-TW" sz="1400" dirty="0"/>
                        <a:t>18.4</a:t>
                      </a:r>
                    </a:p>
                  </a:txBody>
                  <a:tcPr/>
                </a:tc>
                <a:tc>
                  <a:txBody>
                    <a:bodyPr/>
                    <a:lstStyle/>
                    <a:p>
                      <a:pPr algn="ctr"/>
                      <a:r>
                        <a:rPr lang="en-TW" sz="1400" dirty="0"/>
                        <a:t>16.1</a:t>
                      </a:r>
                    </a:p>
                  </a:txBody>
                  <a:tcPr/>
                </a:tc>
                <a:tc>
                  <a:txBody>
                    <a:bodyPr/>
                    <a:lstStyle/>
                    <a:p>
                      <a:pPr algn="ctr"/>
                      <a:r>
                        <a:rPr lang="en-TW" sz="1400" dirty="0"/>
                        <a:t>17.3</a:t>
                      </a:r>
                    </a:p>
                  </a:txBody>
                  <a:tcPr/>
                </a:tc>
                <a:extLst>
                  <a:ext uri="{0D108BD9-81ED-4DB2-BD59-A6C34878D82A}">
                    <a16:rowId xmlns:a16="http://schemas.microsoft.com/office/drawing/2014/main" val="3735855129"/>
                  </a:ext>
                </a:extLst>
              </a:tr>
            </a:tbl>
          </a:graphicData>
        </a:graphic>
      </p:graphicFrame>
      <p:sp>
        <p:nvSpPr>
          <p:cNvPr id="53" name="Google Shape;1660;p163">
            <a:extLst>
              <a:ext uri="{FF2B5EF4-FFF2-40B4-BE49-F238E27FC236}">
                <a16:creationId xmlns:a16="http://schemas.microsoft.com/office/drawing/2014/main" id="{ACAF6324-E0F8-4A47-BCAB-D87621825C28}"/>
              </a:ext>
            </a:extLst>
          </p:cNvPr>
          <p:cNvSpPr txBox="1"/>
          <p:nvPr/>
        </p:nvSpPr>
        <p:spPr>
          <a:xfrm>
            <a:off x="10570612" y="2199891"/>
            <a:ext cx="714034" cy="590932"/>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SzPts val="1800"/>
              <a:buFont typeface="Arial"/>
              <a:buNone/>
            </a:pPr>
            <a:r>
              <a:rPr lang="en-US"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  .  .</a:t>
            </a:r>
            <a:endParaRPr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endParaRPr>
          </a:p>
        </p:txBody>
      </p:sp>
      <p:pic>
        <p:nvPicPr>
          <p:cNvPr id="7" name="Picture 6">
            <a:extLst>
              <a:ext uri="{FF2B5EF4-FFF2-40B4-BE49-F238E27FC236}">
                <a16:creationId xmlns:a16="http://schemas.microsoft.com/office/drawing/2014/main" id="{951B2D7A-5A2C-EB40-90C7-A018B867D926}"/>
              </a:ext>
            </a:extLst>
          </p:cNvPr>
          <p:cNvPicPr>
            <a:picLocks noChangeAspect="1"/>
          </p:cNvPicPr>
          <p:nvPr/>
        </p:nvPicPr>
        <p:blipFill>
          <a:blip r:embed="rId3"/>
          <a:srcRect/>
          <a:stretch/>
        </p:blipFill>
        <p:spPr>
          <a:xfrm>
            <a:off x="941185" y="3111076"/>
            <a:ext cx="5193153" cy="3027326"/>
          </a:xfrm>
          <a:prstGeom prst="rect">
            <a:avLst/>
          </a:prstGeom>
        </p:spPr>
      </p:pic>
      <p:cxnSp>
        <p:nvCxnSpPr>
          <p:cNvPr id="35" name="Straight Arrow Connector 34">
            <a:extLst>
              <a:ext uri="{FF2B5EF4-FFF2-40B4-BE49-F238E27FC236}">
                <a16:creationId xmlns:a16="http://schemas.microsoft.com/office/drawing/2014/main" id="{7D828D49-3244-254D-9320-829D6127BB79}"/>
              </a:ext>
            </a:extLst>
          </p:cNvPr>
          <p:cNvCxnSpPr>
            <a:cxnSpLocks/>
          </p:cNvCxnSpPr>
          <p:nvPr/>
        </p:nvCxnSpPr>
        <p:spPr>
          <a:xfrm flipV="1">
            <a:off x="7049293" y="3528176"/>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F0DCF0F-89AD-7247-A30A-25EDE8807E32}"/>
              </a:ext>
            </a:extLst>
          </p:cNvPr>
          <p:cNvCxnSpPr>
            <a:cxnSpLocks/>
          </p:cNvCxnSpPr>
          <p:nvPr/>
        </p:nvCxnSpPr>
        <p:spPr>
          <a:xfrm>
            <a:off x="7039019" y="5704586"/>
            <a:ext cx="33483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3C3838B-9BCD-AA44-8EB6-3FD46E57D170}"/>
              </a:ext>
            </a:extLst>
          </p:cNvPr>
          <p:cNvSpPr/>
          <p:nvPr/>
        </p:nvSpPr>
        <p:spPr>
          <a:xfrm>
            <a:off x="10521675" y="5519920"/>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38" name="Rectangle 37">
            <a:extLst>
              <a:ext uri="{FF2B5EF4-FFF2-40B4-BE49-F238E27FC236}">
                <a16:creationId xmlns:a16="http://schemas.microsoft.com/office/drawing/2014/main" id="{F7D738AF-EBCF-1841-946E-8A32D355884A}"/>
              </a:ext>
            </a:extLst>
          </p:cNvPr>
          <p:cNvSpPr/>
          <p:nvPr/>
        </p:nvSpPr>
        <p:spPr>
          <a:xfrm>
            <a:off x="6894588" y="3029149"/>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40" name="Oval 39">
            <a:extLst>
              <a:ext uri="{FF2B5EF4-FFF2-40B4-BE49-F238E27FC236}">
                <a16:creationId xmlns:a16="http://schemas.microsoft.com/office/drawing/2014/main" id="{5A44F71B-2A35-6C46-82EE-A6CB076B9BE7}"/>
              </a:ext>
            </a:extLst>
          </p:cNvPr>
          <p:cNvSpPr/>
          <p:nvPr/>
        </p:nvSpPr>
        <p:spPr>
          <a:xfrm>
            <a:off x="9038148" y="436154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B28C459-6332-0F40-A8C3-C6B0F31A713C}"/>
              </a:ext>
            </a:extLst>
          </p:cNvPr>
          <p:cNvSpPr/>
          <p:nvPr/>
        </p:nvSpPr>
        <p:spPr>
          <a:xfrm>
            <a:off x="8830929" y="450773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A941A3E-9911-7F44-8F57-8CF296785EE7}"/>
              </a:ext>
            </a:extLst>
          </p:cNvPr>
          <p:cNvSpPr/>
          <p:nvPr/>
        </p:nvSpPr>
        <p:spPr>
          <a:xfrm>
            <a:off x="9251306" y="404019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DB4B0B1-A772-9148-A707-945C5C731CDC}"/>
              </a:ext>
            </a:extLst>
          </p:cNvPr>
          <p:cNvSpPr/>
          <p:nvPr/>
        </p:nvSpPr>
        <p:spPr>
          <a:xfrm>
            <a:off x="8694563" y="432830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954E053-154D-024E-B21A-2D9CF07FAF18}"/>
              </a:ext>
            </a:extLst>
          </p:cNvPr>
          <p:cNvSpPr/>
          <p:nvPr/>
        </p:nvSpPr>
        <p:spPr>
          <a:xfrm>
            <a:off x="9546961" y="372347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0FB0345-6D93-C145-9DCA-53F4E891E553}"/>
              </a:ext>
            </a:extLst>
          </p:cNvPr>
          <p:cNvSpPr/>
          <p:nvPr/>
        </p:nvSpPr>
        <p:spPr>
          <a:xfrm>
            <a:off x="9726133" y="402508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22CF8EE-5783-FB4F-9D19-0973C5C67ED8}"/>
              </a:ext>
            </a:extLst>
          </p:cNvPr>
          <p:cNvSpPr/>
          <p:nvPr/>
        </p:nvSpPr>
        <p:spPr>
          <a:xfrm>
            <a:off x="9438961" y="407908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BB5F4C9-DB31-0947-8F53-E068597C4D62}"/>
              </a:ext>
            </a:extLst>
          </p:cNvPr>
          <p:cNvSpPr/>
          <p:nvPr/>
        </p:nvSpPr>
        <p:spPr>
          <a:xfrm>
            <a:off x="9086303" y="463416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412530-DCE6-0E4F-9154-A2D3BACCAA23}"/>
              </a:ext>
            </a:extLst>
          </p:cNvPr>
          <p:cNvSpPr/>
          <p:nvPr/>
        </p:nvSpPr>
        <p:spPr>
          <a:xfrm>
            <a:off x="7603682" y="507574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4" name="Oval 53">
            <a:extLst>
              <a:ext uri="{FF2B5EF4-FFF2-40B4-BE49-F238E27FC236}">
                <a16:creationId xmlns:a16="http://schemas.microsoft.com/office/drawing/2014/main" id="{4B9AAF6E-862A-AA42-B9B7-43C516CFC622}"/>
              </a:ext>
            </a:extLst>
          </p:cNvPr>
          <p:cNvSpPr/>
          <p:nvPr/>
        </p:nvSpPr>
        <p:spPr>
          <a:xfrm>
            <a:off x="7821365" y="493808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5" name="Oval 54">
            <a:extLst>
              <a:ext uri="{FF2B5EF4-FFF2-40B4-BE49-F238E27FC236}">
                <a16:creationId xmlns:a16="http://schemas.microsoft.com/office/drawing/2014/main" id="{86242F26-C136-A146-BB32-9DF62FF7797F}"/>
              </a:ext>
            </a:extLst>
          </p:cNvPr>
          <p:cNvSpPr/>
          <p:nvPr/>
        </p:nvSpPr>
        <p:spPr>
          <a:xfrm>
            <a:off x="7657682" y="5322412"/>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6" name="Oval 55">
            <a:extLst>
              <a:ext uri="{FF2B5EF4-FFF2-40B4-BE49-F238E27FC236}">
                <a16:creationId xmlns:a16="http://schemas.microsoft.com/office/drawing/2014/main" id="{BC85C766-55C7-054D-BA3D-A25777740171}"/>
              </a:ext>
            </a:extLst>
          </p:cNvPr>
          <p:cNvSpPr/>
          <p:nvPr/>
        </p:nvSpPr>
        <p:spPr>
          <a:xfrm>
            <a:off x="8367485" y="482685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7" name="Oval 56">
            <a:extLst>
              <a:ext uri="{FF2B5EF4-FFF2-40B4-BE49-F238E27FC236}">
                <a16:creationId xmlns:a16="http://schemas.microsoft.com/office/drawing/2014/main" id="{D4D402A4-67F1-F749-B736-8CE19B7E2B03}"/>
              </a:ext>
            </a:extLst>
          </p:cNvPr>
          <p:cNvSpPr/>
          <p:nvPr/>
        </p:nvSpPr>
        <p:spPr>
          <a:xfrm>
            <a:off x="8600686" y="4885563"/>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8" name="Oval 57">
            <a:extLst>
              <a:ext uri="{FF2B5EF4-FFF2-40B4-BE49-F238E27FC236}">
                <a16:creationId xmlns:a16="http://schemas.microsoft.com/office/drawing/2014/main" id="{A9BDF83D-9AED-654F-AC55-D22527364DBF}"/>
              </a:ext>
            </a:extLst>
          </p:cNvPr>
          <p:cNvSpPr/>
          <p:nvPr/>
        </p:nvSpPr>
        <p:spPr>
          <a:xfrm>
            <a:off x="8182053" y="469540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9" name="Oval 58">
            <a:extLst>
              <a:ext uri="{FF2B5EF4-FFF2-40B4-BE49-F238E27FC236}">
                <a16:creationId xmlns:a16="http://schemas.microsoft.com/office/drawing/2014/main" id="{51DEE9C0-F614-2B48-A710-FEC4472DA961}"/>
              </a:ext>
            </a:extLst>
          </p:cNvPr>
          <p:cNvSpPr/>
          <p:nvPr/>
        </p:nvSpPr>
        <p:spPr>
          <a:xfrm>
            <a:off x="8111941" y="507574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0" name="Oval 59">
            <a:extLst>
              <a:ext uri="{FF2B5EF4-FFF2-40B4-BE49-F238E27FC236}">
                <a16:creationId xmlns:a16="http://schemas.microsoft.com/office/drawing/2014/main" id="{F6A960BA-B7F1-1949-BB55-4595AC2A0885}"/>
              </a:ext>
            </a:extLst>
          </p:cNvPr>
          <p:cNvSpPr/>
          <p:nvPr/>
        </p:nvSpPr>
        <p:spPr>
          <a:xfrm>
            <a:off x="7878741" y="513681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1" name="Oval 60">
            <a:extLst>
              <a:ext uri="{FF2B5EF4-FFF2-40B4-BE49-F238E27FC236}">
                <a16:creationId xmlns:a16="http://schemas.microsoft.com/office/drawing/2014/main" id="{194D4B87-AD37-D241-A2BA-E52530D8C737}"/>
              </a:ext>
            </a:extLst>
          </p:cNvPr>
          <p:cNvSpPr/>
          <p:nvPr/>
        </p:nvSpPr>
        <p:spPr>
          <a:xfrm>
            <a:off x="8467674" y="465320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cxnSp>
        <p:nvCxnSpPr>
          <p:cNvPr id="14" name="Straight Connector 13">
            <a:extLst>
              <a:ext uri="{FF2B5EF4-FFF2-40B4-BE49-F238E27FC236}">
                <a16:creationId xmlns:a16="http://schemas.microsoft.com/office/drawing/2014/main" id="{8814786A-07A3-D644-B56B-8CA69B2F0598}"/>
              </a:ext>
            </a:extLst>
          </p:cNvPr>
          <p:cNvCxnSpPr>
            <a:cxnSpLocks/>
          </p:cNvCxnSpPr>
          <p:nvPr/>
        </p:nvCxnSpPr>
        <p:spPr>
          <a:xfrm>
            <a:off x="8054459" y="4507731"/>
            <a:ext cx="0" cy="1102497"/>
          </a:xfrm>
          <a:prstGeom prst="line">
            <a:avLst/>
          </a:prstGeom>
          <a:ln w="6350">
            <a:prstDash val="lgDash"/>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8A51DFCF-ECF8-F145-9996-123C0E9A4B20}"/>
              </a:ext>
            </a:extLst>
          </p:cNvPr>
          <p:cNvCxnSpPr>
            <a:cxnSpLocks/>
          </p:cNvCxnSpPr>
          <p:nvPr/>
        </p:nvCxnSpPr>
        <p:spPr>
          <a:xfrm>
            <a:off x="8690686" y="4233193"/>
            <a:ext cx="0" cy="1102497"/>
          </a:xfrm>
          <a:prstGeom prst="line">
            <a:avLst/>
          </a:prstGeom>
          <a:ln w="6350">
            <a:prstDash val="lgDash"/>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2B9332E-7C35-164E-B990-F175BCE70AE6}"/>
              </a:ext>
            </a:extLst>
          </p:cNvPr>
          <p:cNvCxnSpPr>
            <a:cxnSpLocks/>
          </p:cNvCxnSpPr>
          <p:nvPr/>
        </p:nvCxnSpPr>
        <p:spPr>
          <a:xfrm>
            <a:off x="9251306" y="3850891"/>
            <a:ext cx="0" cy="1102497"/>
          </a:xfrm>
          <a:prstGeom prst="line">
            <a:avLst/>
          </a:prstGeom>
          <a:ln w="6350">
            <a:prstDash val="lgDash"/>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FCDA8238-4D6A-6B4F-AA87-DC472CB03FA8}"/>
              </a:ext>
            </a:extLst>
          </p:cNvPr>
          <p:cNvSpPr/>
          <p:nvPr/>
        </p:nvSpPr>
        <p:spPr>
          <a:xfrm>
            <a:off x="43032" y="3421733"/>
            <a:ext cx="1289135" cy="308995"/>
          </a:xfrm>
          <a:prstGeom prst="rect">
            <a:avLst/>
          </a:prstGeom>
        </p:spPr>
        <p:txBody>
          <a:bodyPr wrap="none">
            <a:spAutoFit/>
          </a:bodyPr>
          <a:lstStyle/>
          <a:p>
            <a:pPr algn="ctr">
              <a:lnSpc>
                <a:spcPct val="130000"/>
              </a:lnSpc>
            </a:pPr>
            <a:r>
              <a:rPr lang="en-US" sz="1200" dirty="0" err="1">
                <a:latin typeface="微软雅黑" panose="020B0503020204020204" pitchFamily="34" charset="-122"/>
                <a:ea typeface="微软雅黑" panose="020B0503020204020204" pitchFamily="34" charset="-122"/>
              </a:rPr>
              <a:t>max_depth</a:t>
            </a:r>
            <a:r>
              <a:rPr lang="en-US" sz="1200" dirty="0">
                <a:latin typeface="微软雅黑" panose="020B0503020204020204" pitchFamily="34" charset="-122"/>
                <a:ea typeface="微软雅黑" panose="020B0503020204020204" pitchFamily="34" charset="-122"/>
              </a:rPr>
              <a:t> = 2</a:t>
            </a:r>
            <a:endParaRPr lang="en-TW" sz="1200" dirty="0">
              <a:latin typeface="微软雅黑" panose="020B0503020204020204" pitchFamily="34" charset="-122"/>
              <a:ea typeface="微软雅黑" panose="020B0503020204020204" pitchFamily="34" charset="-122"/>
            </a:endParaRPr>
          </a:p>
        </p:txBody>
      </p:sp>
      <p:cxnSp>
        <p:nvCxnSpPr>
          <p:cNvPr id="75" name="Straight Arrow Connector 74">
            <a:extLst>
              <a:ext uri="{FF2B5EF4-FFF2-40B4-BE49-F238E27FC236}">
                <a16:creationId xmlns:a16="http://schemas.microsoft.com/office/drawing/2014/main" id="{33F6B116-C3AD-BA44-ACE5-8C2ACD7C4BF8}"/>
              </a:ext>
            </a:extLst>
          </p:cNvPr>
          <p:cNvCxnSpPr>
            <a:cxnSpLocks/>
          </p:cNvCxnSpPr>
          <p:nvPr/>
        </p:nvCxnSpPr>
        <p:spPr>
          <a:xfrm>
            <a:off x="1300016" y="3608829"/>
            <a:ext cx="771467" cy="90000"/>
          </a:xfrm>
          <a:prstGeom prst="straightConnector1">
            <a:avLst/>
          </a:prstGeom>
          <a:ln w="12700">
            <a:prstDash val="sysDash"/>
            <a:tailEnd type="triangle"/>
          </a:ln>
        </p:spPr>
        <p:style>
          <a:lnRef idx="1">
            <a:schemeClr val="dk1"/>
          </a:lnRef>
          <a:fillRef idx="0">
            <a:schemeClr val="dk1"/>
          </a:fillRef>
          <a:effectRef idx="0">
            <a:schemeClr val="dk1"/>
          </a:effectRef>
          <a:fontRef idx="minor">
            <a:schemeClr val="tx1"/>
          </a:fontRef>
        </p:style>
      </p:cxnSp>
      <p:sp>
        <p:nvSpPr>
          <p:cNvPr id="77" name="Rectangle 76">
            <a:extLst>
              <a:ext uri="{FF2B5EF4-FFF2-40B4-BE49-F238E27FC236}">
                <a16:creationId xmlns:a16="http://schemas.microsoft.com/office/drawing/2014/main" id="{B644E5C6-DE48-AD4A-A725-ABEC8FBA8D3E}"/>
              </a:ext>
            </a:extLst>
          </p:cNvPr>
          <p:cNvSpPr/>
          <p:nvPr/>
        </p:nvSpPr>
        <p:spPr>
          <a:xfrm>
            <a:off x="8456953" y="5732860"/>
            <a:ext cx="481222" cy="254813"/>
          </a:xfrm>
          <a:prstGeom prst="rect">
            <a:avLst/>
          </a:prstGeom>
        </p:spPr>
        <p:txBody>
          <a:bodyPr wrap="none">
            <a:spAutoFit/>
          </a:bodyPr>
          <a:lstStyle/>
          <a:p>
            <a:pPr algn="ctr">
              <a:lnSpc>
                <a:spcPct val="130000"/>
              </a:lnSpc>
            </a:pPr>
            <a:r>
              <a:rPr lang="en-US" sz="900" dirty="0">
                <a:latin typeface="微软雅黑" panose="020B0503020204020204" pitchFamily="34" charset="-122"/>
                <a:ea typeface="微软雅黑" panose="020B0503020204020204" pitchFamily="34" charset="-122"/>
              </a:rPr>
              <a:t>0.496</a:t>
            </a:r>
            <a:endParaRPr lang="en-TW" sz="900" dirty="0">
              <a:latin typeface="微软雅黑" panose="020B0503020204020204" pitchFamily="34" charset="-122"/>
              <a:ea typeface="微软雅黑" panose="020B0503020204020204" pitchFamily="34" charset="-122"/>
            </a:endParaRPr>
          </a:p>
        </p:txBody>
      </p:sp>
      <p:sp>
        <p:nvSpPr>
          <p:cNvPr id="78" name="Rectangle 77">
            <a:extLst>
              <a:ext uri="{FF2B5EF4-FFF2-40B4-BE49-F238E27FC236}">
                <a16:creationId xmlns:a16="http://schemas.microsoft.com/office/drawing/2014/main" id="{9E2C42C6-3AD5-A14B-8E37-A03066FCE9CC}"/>
              </a:ext>
            </a:extLst>
          </p:cNvPr>
          <p:cNvSpPr/>
          <p:nvPr/>
        </p:nvSpPr>
        <p:spPr>
          <a:xfrm>
            <a:off x="7820024" y="5738036"/>
            <a:ext cx="481222" cy="254813"/>
          </a:xfrm>
          <a:prstGeom prst="rect">
            <a:avLst/>
          </a:prstGeom>
        </p:spPr>
        <p:txBody>
          <a:bodyPr wrap="none">
            <a:spAutoFit/>
          </a:bodyPr>
          <a:lstStyle/>
          <a:p>
            <a:pPr algn="ctr">
              <a:lnSpc>
                <a:spcPct val="130000"/>
              </a:lnSpc>
            </a:pPr>
            <a:r>
              <a:rPr lang="en-US" sz="900" dirty="0">
                <a:latin typeface="微软雅黑" panose="020B0503020204020204" pitchFamily="34" charset="-122"/>
                <a:ea typeface="微软雅黑" panose="020B0503020204020204" pitchFamily="34" charset="-122"/>
              </a:rPr>
              <a:t>0.193</a:t>
            </a:r>
            <a:endParaRPr lang="en-TW" sz="900" dirty="0">
              <a:latin typeface="微软雅黑" panose="020B0503020204020204" pitchFamily="34" charset="-122"/>
              <a:ea typeface="微软雅黑" panose="020B0503020204020204" pitchFamily="34" charset="-122"/>
            </a:endParaRPr>
          </a:p>
        </p:txBody>
      </p:sp>
      <p:sp>
        <p:nvSpPr>
          <p:cNvPr id="79" name="Rectangle 78">
            <a:extLst>
              <a:ext uri="{FF2B5EF4-FFF2-40B4-BE49-F238E27FC236}">
                <a16:creationId xmlns:a16="http://schemas.microsoft.com/office/drawing/2014/main" id="{0F62A502-069D-1B4B-A45F-DC489C83ED89}"/>
              </a:ext>
            </a:extLst>
          </p:cNvPr>
          <p:cNvSpPr/>
          <p:nvPr/>
        </p:nvSpPr>
        <p:spPr>
          <a:xfrm>
            <a:off x="9000062" y="5739360"/>
            <a:ext cx="481222" cy="254813"/>
          </a:xfrm>
          <a:prstGeom prst="rect">
            <a:avLst/>
          </a:prstGeom>
        </p:spPr>
        <p:txBody>
          <a:bodyPr wrap="none">
            <a:spAutoFit/>
          </a:bodyPr>
          <a:lstStyle/>
          <a:p>
            <a:pPr algn="ctr">
              <a:lnSpc>
                <a:spcPct val="130000"/>
              </a:lnSpc>
            </a:pPr>
            <a:r>
              <a:rPr lang="en-US" sz="900" dirty="0">
                <a:latin typeface="微软雅黑" panose="020B0503020204020204" pitchFamily="34" charset="-122"/>
                <a:ea typeface="微软雅黑" panose="020B0503020204020204" pitchFamily="34" charset="-122"/>
              </a:rPr>
              <a:t>0.718</a:t>
            </a:r>
            <a:endParaRPr lang="en-TW" sz="900" dirty="0">
              <a:latin typeface="微软雅黑" panose="020B0503020204020204" pitchFamily="34" charset="-122"/>
              <a:ea typeface="微软雅黑" panose="020B0503020204020204" pitchFamily="34" charset="-122"/>
            </a:endParaRPr>
          </a:p>
        </p:txBody>
      </p:sp>
      <p:cxnSp>
        <p:nvCxnSpPr>
          <p:cNvPr id="81" name="Straight Connector 80">
            <a:extLst>
              <a:ext uri="{FF2B5EF4-FFF2-40B4-BE49-F238E27FC236}">
                <a16:creationId xmlns:a16="http://schemas.microsoft.com/office/drawing/2014/main" id="{4DECD3AE-A2FF-344D-BC87-A7D387F2E21F}"/>
              </a:ext>
            </a:extLst>
          </p:cNvPr>
          <p:cNvCxnSpPr/>
          <p:nvPr/>
        </p:nvCxnSpPr>
        <p:spPr>
          <a:xfrm>
            <a:off x="9255230" y="3977855"/>
            <a:ext cx="547461" cy="0"/>
          </a:xfrm>
          <a:prstGeom prst="line">
            <a:avLst/>
          </a:prstGeom>
          <a:ln w="31750" cmpd="sng">
            <a:solidFill>
              <a:srgbClr val="E73A1C"/>
            </a:solidFill>
            <a:prstDash val="sys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CF68C39-6A99-834F-88C7-BA6B698A412A}"/>
              </a:ext>
            </a:extLst>
          </p:cNvPr>
          <p:cNvCxnSpPr/>
          <p:nvPr/>
        </p:nvCxnSpPr>
        <p:spPr>
          <a:xfrm>
            <a:off x="7481888" y="5181819"/>
            <a:ext cx="547461" cy="0"/>
          </a:xfrm>
          <a:prstGeom prst="line">
            <a:avLst/>
          </a:prstGeom>
          <a:ln w="31750" cmpd="sng">
            <a:solidFill>
              <a:srgbClr val="E73A1C"/>
            </a:solidFill>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19FE86F-E447-2A45-BFF3-6AFA5A93ADCA}"/>
              </a:ext>
            </a:extLst>
          </p:cNvPr>
          <p:cNvCxnSpPr>
            <a:cxnSpLocks/>
            <a:endCxn id="57" idx="7"/>
          </p:cNvCxnSpPr>
          <p:nvPr/>
        </p:nvCxnSpPr>
        <p:spPr>
          <a:xfrm flipV="1">
            <a:off x="8054459" y="4898743"/>
            <a:ext cx="623047" cy="18116"/>
          </a:xfrm>
          <a:prstGeom prst="line">
            <a:avLst/>
          </a:prstGeom>
          <a:ln w="31750" cmpd="sng">
            <a:solidFill>
              <a:srgbClr val="E73A1C"/>
            </a:solidFill>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ECB1EFD-7D00-4044-830E-26ECC9C20027}"/>
              </a:ext>
            </a:extLst>
          </p:cNvPr>
          <p:cNvCxnSpPr>
            <a:cxnSpLocks/>
          </p:cNvCxnSpPr>
          <p:nvPr/>
        </p:nvCxnSpPr>
        <p:spPr>
          <a:xfrm>
            <a:off x="8697564" y="4531910"/>
            <a:ext cx="547461" cy="0"/>
          </a:xfrm>
          <a:prstGeom prst="line">
            <a:avLst/>
          </a:prstGeom>
          <a:ln w="31750" cmpd="sng">
            <a:solidFill>
              <a:srgbClr val="E73A1C"/>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31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10" presetClass="entr" presetSubtype="0" fill="hold" nodeType="with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fade">
                                      <p:cBhvr>
                                        <p:cTn id="18" dur="500"/>
                                        <p:tgtEl>
                                          <p:spTgt spid="7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fade">
                                      <p:cBhvr>
                                        <p:cTn id="26" dur="500"/>
                                        <p:tgtEl>
                                          <p:spTgt spid="7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fade">
                                      <p:cBhvr>
                                        <p:cTn id="34" dur="500"/>
                                        <p:tgtEl>
                                          <p:spTgt spid="79"/>
                                        </p:tgtEl>
                                      </p:cBhvr>
                                    </p:animEffect>
                                  </p:childTnLst>
                                </p:cTn>
                              </p:par>
                            </p:childTnLst>
                          </p:cTn>
                        </p:par>
                      </p:childTnLst>
                    </p:cTn>
                  </p:par>
                  <p:par>
                    <p:cTn id="35" fill="hold">
                      <p:stCondLst>
                        <p:cond delay="indefinite"/>
                      </p:stCondLst>
                      <p:childTnLst>
                        <p:par>
                          <p:cTn id="36" fill="hold">
                            <p:stCondLst>
                              <p:cond delay="0"/>
                            </p:stCondLst>
                            <p:childTnLst>
                              <p:par>
                                <p:cTn id="37" presetID="55" presetClass="entr" presetSubtype="0" fill="hold" nodeType="clickEffect">
                                  <p:stCondLst>
                                    <p:cond delay="0"/>
                                  </p:stCondLst>
                                  <p:childTnLst>
                                    <p:set>
                                      <p:cBhvr>
                                        <p:cTn id="38" dur="1" fill="hold">
                                          <p:stCondLst>
                                            <p:cond delay="0"/>
                                          </p:stCondLst>
                                        </p:cTn>
                                        <p:tgtEl>
                                          <p:spTgt spid="82"/>
                                        </p:tgtEl>
                                        <p:attrNameLst>
                                          <p:attrName>style.visibility</p:attrName>
                                        </p:attrNameLst>
                                      </p:cBhvr>
                                      <p:to>
                                        <p:strVal val="visible"/>
                                      </p:to>
                                    </p:set>
                                    <p:anim calcmode="lin" valueType="num">
                                      <p:cBhvr>
                                        <p:cTn id="39" dur="1000" fill="hold"/>
                                        <p:tgtEl>
                                          <p:spTgt spid="82"/>
                                        </p:tgtEl>
                                        <p:attrNameLst>
                                          <p:attrName>ppt_w</p:attrName>
                                        </p:attrNameLst>
                                      </p:cBhvr>
                                      <p:tavLst>
                                        <p:tav tm="0">
                                          <p:val>
                                            <p:strVal val="#ppt_w*0.70"/>
                                          </p:val>
                                        </p:tav>
                                        <p:tav tm="100000">
                                          <p:val>
                                            <p:strVal val="#ppt_w"/>
                                          </p:val>
                                        </p:tav>
                                      </p:tavLst>
                                    </p:anim>
                                    <p:anim calcmode="lin" valueType="num">
                                      <p:cBhvr>
                                        <p:cTn id="40" dur="1000" fill="hold"/>
                                        <p:tgtEl>
                                          <p:spTgt spid="82"/>
                                        </p:tgtEl>
                                        <p:attrNameLst>
                                          <p:attrName>ppt_h</p:attrName>
                                        </p:attrNameLst>
                                      </p:cBhvr>
                                      <p:tavLst>
                                        <p:tav tm="0">
                                          <p:val>
                                            <p:strVal val="#ppt_h"/>
                                          </p:val>
                                        </p:tav>
                                        <p:tav tm="100000">
                                          <p:val>
                                            <p:strVal val="#ppt_h"/>
                                          </p:val>
                                        </p:tav>
                                      </p:tavLst>
                                    </p:anim>
                                    <p:animEffect transition="in" filter="fade">
                                      <p:cBhvr>
                                        <p:cTn id="41" dur="1000"/>
                                        <p:tgtEl>
                                          <p:spTgt spid="82"/>
                                        </p:tgtEl>
                                      </p:cBhvr>
                                    </p:animEffect>
                                  </p:childTnLst>
                                </p:cTn>
                              </p:par>
                              <p:par>
                                <p:cTn id="42" presetID="55" presetClass="entr" presetSubtype="0" fill="hold" nodeType="withEffect">
                                  <p:stCondLst>
                                    <p:cond delay="0"/>
                                  </p:stCondLst>
                                  <p:childTnLst>
                                    <p:set>
                                      <p:cBhvr>
                                        <p:cTn id="43" dur="1" fill="hold">
                                          <p:stCondLst>
                                            <p:cond delay="0"/>
                                          </p:stCondLst>
                                        </p:cTn>
                                        <p:tgtEl>
                                          <p:spTgt spid="83"/>
                                        </p:tgtEl>
                                        <p:attrNameLst>
                                          <p:attrName>style.visibility</p:attrName>
                                        </p:attrNameLst>
                                      </p:cBhvr>
                                      <p:to>
                                        <p:strVal val="visible"/>
                                      </p:to>
                                    </p:set>
                                    <p:anim calcmode="lin" valueType="num">
                                      <p:cBhvr>
                                        <p:cTn id="44" dur="1000" fill="hold"/>
                                        <p:tgtEl>
                                          <p:spTgt spid="83"/>
                                        </p:tgtEl>
                                        <p:attrNameLst>
                                          <p:attrName>ppt_w</p:attrName>
                                        </p:attrNameLst>
                                      </p:cBhvr>
                                      <p:tavLst>
                                        <p:tav tm="0">
                                          <p:val>
                                            <p:strVal val="#ppt_w*0.70"/>
                                          </p:val>
                                        </p:tav>
                                        <p:tav tm="100000">
                                          <p:val>
                                            <p:strVal val="#ppt_w"/>
                                          </p:val>
                                        </p:tav>
                                      </p:tavLst>
                                    </p:anim>
                                    <p:anim calcmode="lin" valueType="num">
                                      <p:cBhvr>
                                        <p:cTn id="45" dur="1000" fill="hold"/>
                                        <p:tgtEl>
                                          <p:spTgt spid="83"/>
                                        </p:tgtEl>
                                        <p:attrNameLst>
                                          <p:attrName>ppt_h</p:attrName>
                                        </p:attrNameLst>
                                      </p:cBhvr>
                                      <p:tavLst>
                                        <p:tav tm="0">
                                          <p:val>
                                            <p:strVal val="#ppt_h"/>
                                          </p:val>
                                        </p:tav>
                                        <p:tav tm="100000">
                                          <p:val>
                                            <p:strVal val="#ppt_h"/>
                                          </p:val>
                                        </p:tav>
                                      </p:tavLst>
                                    </p:anim>
                                    <p:animEffect transition="in" filter="fade">
                                      <p:cBhvr>
                                        <p:cTn id="46" dur="1000"/>
                                        <p:tgtEl>
                                          <p:spTgt spid="83"/>
                                        </p:tgtEl>
                                      </p:cBhvr>
                                    </p:animEffect>
                                  </p:childTnLst>
                                </p:cTn>
                              </p:par>
                              <p:par>
                                <p:cTn id="47" presetID="55"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anim calcmode="lin" valueType="num">
                                      <p:cBhvr>
                                        <p:cTn id="49" dur="1000" fill="hold"/>
                                        <p:tgtEl>
                                          <p:spTgt spid="84"/>
                                        </p:tgtEl>
                                        <p:attrNameLst>
                                          <p:attrName>ppt_w</p:attrName>
                                        </p:attrNameLst>
                                      </p:cBhvr>
                                      <p:tavLst>
                                        <p:tav tm="0">
                                          <p:val>
                                            <p:strVal val="#ppt_w*0.70"/>
                                          </p:val>
                                        </p:tav>
                                        <p:tav tm="100000">
                                          <p:val>
                                            <p:strVal val="#ppt_w"/>
                                          </p:val>
                                        </p:tav>
                                      </p:tavLst>
                                    </p:anim>
                                    <p:anim calcmode="lin" valueType="num">
                                      <p:cBhvr>
                                        <p:cTn id="50" dur="1000" fill="hold"/>
                                        <p:tgtEl>
                                          <p:spTgt spid="84"/>
                                        </p:tgtEl>
                                        <p:attrNameLst>
                                          <p:attrName>ppt_h</p:attrName>
                                        </p:attrNameLst>
                                      </p:cBhvr>
                                      <p:tavLst>
                                        <p:tav tm="0">
                                          <p:val>
                                            <p:strVal val="#ppt_h"/>
                                          </p:val>
                                        </p:tav>
                                        <p:tav tm="100000">
                                          <p:val>
                                            <p:strVal val="#ppt_h"/>
                                          </p:val>
                                        </p:tav>
                                      </p:tavLst>
                                    </p:anim>
                                    <p:animEffect transition="in" filter="fade">
                                      <p:cBhvr>
                                        <p:cTn id="51" dur="1000"/>
                                        <p:tgtEl>
                                          <p:spTgt spid="84"/>
                                        </p:tgtEl>
                                      </p:cBhvr>
                                    </p:animEffect>
                                  </p:childTnLst>
                                </p:cTn>
                              </p:par>
                              <p:par>
                                <p:cTn id="52" presetID="55" presetClass="entr" presetSubtype="0" fill="hold" nodeType="withEffect">
                                  <p:stCondLst>
                                    <p:cond delay="0"/>
                                  </p:stCondLst>
                                  <p:childTnLst>
                                    <p:set>
                                      <p:cBhvr>
                                        <p:cTn id="53" dur="1" fill="hold">
                                          <p:stCondLst>
                                            <p:cond delay="0"/>
                                          </p:stCondLst>
                                        </p:cTn>
                                        <p:tgtEl>
                                          <p:spTgt spid="81"/>
                                        </p:tgtEl>
                                        <p:attrNameLst>
                                          <p:attrName>style.visibility</p:attrName>
                                        </p:attrNameLst>
                                      </p:cBhvr>
                                      <p:to>
                                        <p:strVal val="visible"/>
                                      </p:to>
                                    </p:set>
                                    <p:anim calcmode="lin" valueType="num">
                                      <p:cBhvr>
                                        <p:cTn id="54" dur="1000" fill="hold"/>
                                        <p:tgtEl>
                                          <p:spTgt spid="81"/>
                                        </p:tgtEl>
                                        <p:attrNameLst>
                                          <p:attrName>ppt_w</p:attrName>
                                        </p:attrNameLst>
                                      </p:cBhvr>
                                      <p:tavLst>
                                        <p:tav tm="0">
                                          <p:val>
                                            <p:strVal val="#ppt_w*0.70"/>
                                          </p:val>
                                        </p:tav>
                                        <p:tav tm="100000">
                                          <p:val>
                                            <p:strVal val="#ppt_w"/>
                                          </p:val>
                                        </p:tav>
                                      </p:tavLst>
                                    </p:anim>
                                    <p:anim calcmode="lin" valueType="num">
                                      <p:cBhvr>
                                        <p:cTn id="55" dur="1000" fill="hold"/>
                                        <p:tgtEl>
                                          <p:spTgt spid="81"/>
                                        </p:tgtEl>
                                        <p:attrNameLst>
                                          <p:attrName>ppt_h</p:attrName>
                                        </p:attrNameLst>
                                      </p:cBhvr>
                                      <p:tavLst>
                                        <p:tav tm="0">
                                          <p:val>
                                            <p:strVal val="#ppt_h"/>
                                          </p:val>
                                        </p:tav>
                                        <p:tav tm="100000">
                                          <p:val>
                                            <p:strVal val="#ppt_h"/>
                                          </p:val>
                                        </p:tav>
                                      </p:tavLst>
                                    </p:anim>
                                    <p:animEffect transition="in" filter="fade">
                                      <p:cBhvr>
                                        <p:cTn id="56"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7" grpId="0"/>
      <p:bldP spid="78" grpId="0"/>
      <p:bldP spid="7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3F52F-8968-9340-A065-7573274B138D}"/>
              </a:ext>
            </a:extLst>
          </p:cNvPr>
          <p:cNvSpPr>
            <a:spLocks noGrp="1"/>
          </p:cNvSpPr>
          <p:nvPr>
            <p:ph type="body" sz="quarter" idx="10"/>
          </p:nvPr>
        </p:nvSpPr>
        <p:spPr/>
        <p:txBody>
          <a:bodyPr/>
          <a:lstStyle/>
          <a:p>
            <a:endParaRPr lang="en-TW"/>
          </a:p>
        </p:txBody>
      </p:sp>
      <p:pic>
        <p:nvPicPr>
          <p:cNvPr id="4" name="Picture 3">
            <a:extLst>
              <a:ext uri="{FF2B5EF4-FFF2-40B4-BE49-F238E27FC236}">
                <a16:creationId xmlns:a16="http://schemas.microsoft.com/office/drawing/2014/main" id="{63CB00BE-06F6-384C-9E26-9C8731E45193}"/>
              </a:ext>
            </a:extLst>
          </p:cNvPr>
          <p:cNvPicPr>
            <a:picLocks noChangeAspect="1"/>
          </p:cNvPicPr>
          <p:nvPr/>
        </p:nvPicPr>
        <p:blipFill>
          <a:blip r:embed="rId2"/>
          <a:stretch>
            <a:fillRect/>
          </a:stretch>
        </p:blipFill>
        <p:spPr>
          <a:xfrm>
            <a:off x="1151937" y="1002075"/>
            <a:ext cx="4000685" cy="2633362"/>
          </a:xfrm>
          <a:prstGeom prst="rect">
            <a:avLst/>
          </a:prstGeom>
        </p:spPr>
      </p:pic>
      <p:pic>
        <p:nvPicPr>
          <p:cNvPr id="6" name="Picture 5">
            <a:extLst>
              <a:ext uri="{FF2B5EF4-FFF2-40B4-BE49-F238E27FC236}">
                <a16:creationId xmlns:a16="http://schemas.microsoft.com/office/drawing/2014/main" id="{5B575C7D-4985-6146-8C82-B467AA22EA06}"/>
              </a:ext>
            </a:extLst>
          </p:cNvPr>
          <p:cNvPicPr>
            <a:picLocks noChangeAspect="1"/>
          </p:cNvPicPr>
          <p:nvPr/>
        </p:nvPicPr>
        <p:blipFill>
          <a:blip r:embed="rId3"/>
          <a:stretch>
            <a:fillRect/>
          </a:stretch>
        </p:blipFill>
        <p:spPr>
          <a:xfrm>
            <a:off x="6096000" y="961458"/>
            <a:ext cx="4000685" cy="2673979"/>
          </a:xfrm>
          <a:prstGeom prst="rect">
            <a:avLst/>
          </a:prstGeom>
        </p:spPr>
      </p:pic>
      <p:pic>
        <p:nvPicPr>
          <p:cNvPr id="8" name="Picture 7">
            <a:extLst>
              <a:ext uri="{FF2B5EF4-FFF2-40B4-BE49-F238E27FC236}">
                <a16:creationId xmlns:a16="http://schemas.microsoft.com/office/drawing/2014/main" id="{C6B8030D-33A5-4E48-A2AE-C1C784673CDA}"/>
              </a:ext>
            </a:extLst>
          </p:cNvPr>
          <p:cNvPicPr>
            <a:picLocks noChangeAspect="1"/>
          </p:cNvPicPr>
          <p:nvPr/>
        </p:nvPicPr>
        <p:blipFill>
          <a:blip r:embed="rId4"/>
          <a:stretch>
            <a:fillRect/>
          </a:stretch>
        </p:blipFill>
        <p:spPr>
          <a:xfrm>
            <a:off x="1151937" y="3635437"/>
            <a:ext cx="3939915" cy="2726051"/>
          </a:xfrm>
          <a:prstGeom prst="rect">
            <a:avLst/>
          </a:prstGeom>
        </p:spPr>
      </p:pic>
      <p:pic>
        <p:nvPicPr>
          <p:cNvPr id="10" name="Picture 9">
            <a:extLst>
              <a:ext uri="{FF2B5EF4-FFF2-40B4-BE49-F238E27FC236}">
                <a16:creationId xmlns:a16="http://schemas.microsoft.com/office/drawing/2014/main" id="{2138A547-FF8E-A04B-A2CA-44E8C85A8984}"/>
              </a:ext>
            </a:extLst>
          </p:cNvPr>
          <p:cNvPicPr>
            <a:picLocks noChangeAspect="1"/>
          </p:cNvPicPr>
          <p:nvPr/>
        </p:nvPicPr>
        <p:blipFill>
          <a:blip r:embed="rId5"/>
          <a:stretch>
            <a:fillRect/>
          </a:stretch>
        </p:blipFill>
        <p:spPr>
          <a:xfrm>
            <a:off x="6096001" y="3644993"/>
            <a:ext cx="4000684" cy="2677381"/>
          </a:xfrm>
          <a:prstGeom prst="rect">
            <a:avLst/>
          </a:prstGeom>
        </p:spPr>
      </p:pic>
    </p:spTree>
    <p:extLst>
      <p:ext uri="{BB962C8B-B14F-4D97-AF65-F5344CB8AC3E}">
        <p14:creationId xmlns:p14="http://schemas.microsoft.com/office/powerpoint/2010/main" val="3675287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42D488-11A2-5548-832C-3D955D82DB07}"/>
              </a:ext>
            </a:extLst>
          </p:cNvPr>
          <p:cNvSpPr>
            <a:spLocks noGrp="1"/>
          </p:cNvSpPr>
          <p:nvPr>
            <p:ph type="body" sz="quarter" idx="10"/>
          </p:nvPr>
        </p:nvSpPr>
        <p:spPr/>
        <p:txBody>
          <a:bodyPr/>
          <a:lstStyle/>
          <a:p>
            <a:endParaRPr lang="en-TW"/>
          </a:p>
        </p:txBody>
      </p:sp>
      <p:sp>
        <p:nvSpPr>
          <p:cNvPr id="4" name="Rectangle 3">
            <a:extLst>
              <a:ext uri="{FF2B5EF4-FFF2-40B4-BE49-F238E27FC236}">
                <a16:creationId xmlns:a16="http://schemas.microsoft.com/office/drawing/2014/main" id="{1AF1D08B-044F-3441-808E-7B17042042CC}"/>
              </a:ext>
            </a:extLst>
          </p:cNvPr>
          <p:cNvSpPr/>
          <p:nvPr/>
        </p:nvSpPr>
        <p:spPr>
          <a:xfrm>
            <a:off x="3509317" y="3902396"/>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5" name="Oval 4">
            <a:extLst>
              <a:ext uri="{FF2B5EF4-FFF2-40B4-BE49-F238E27FC236}">
                <a16:creationId xmlns:a16="http://schemas.microsoft.com/office/drawing/2014/main" id="{11DEA3EE-02FD-344F-8D3A-DB57C0663190}"/>
              </a:ext>
            </a:extLst>
          </p:cNvPr>
          <p:cNvSpPr/>
          <p:nvPr/>
        </p:nvSpPr>
        <p:spPr>
          <a:xfrm>
            <a:off x="3818236" y="4074563"/>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6" name="Oval 5">
            <a:extLst>
              <a:ext uri="{FF2B5EF4-FFF2-40B4-BE49-F238E27FC236}">
                <a16:creationId xmlns:a16="http://schemas.microsoft.com/office/drawing/2014/main" id="{2C392D66-3FB0-3E47-9B5B-4A592381C9E0}"/>
              </a:ext>
            </a:extLst>
          </p:cNvPr>
          <p:cNvSpPr/>
          <p:nvPr/>
        </p:nvSpPr>
        <p:spPr>
          <a:xfrm>
            <a:off x="4305500" y="4074563"/>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7" name="Oval 6">
            <a:extLst>
              <a:ext uri="{FF2B5EF4-FFF2-40B4-BE49-F238E27FC236}">
                <a16:creationId xmlns:a16="http://schemas.microsoft.com/office/drawing/2014/main" id="{6F2D33BE-E865-9848-AEAC-3A105ABDF551}"/>
              </a:ext>
            </a:extLst>
          </p:cNvPr>
          <p:cNvSpPr/>
          <p:nvPr/>
        </p:nvSpPr>
        <p:spPr>
          <a:xfrm>
            <a:off x="4830662" y="407840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8" name="Oval 7">
            <a:extLst>
              <a:ext uri="{FF2B5EF4-FFF2-40B4-BE49-F238E27FC236}">
                <a16:creationId xmlns:a16="http://schemas.microsoft.com/office/drawing/2014/main" id="{41141C99-B741-E844-9265-2F5B2D0C22A6}"/>
              </a:ext>
            </a:extLst>
          </p:cNvPr>
          <p:cNvSpPr/>
          <p:nvPr/>
        </p:nvSpPr>
        <p:spPr>
          <a:xfrm>
            <a:off x="3819890" y="4512542"/>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Oval 8">
            <a:extLst>
              <a:ext uri="{FF2B5EF4-FFF2-40B4-BE49-F238E27FC236}">
                <a16:creationId xmlns:a16="http://schemas.microsoft.com/office/drawing/2014/main" id="{C312C2B5-B689-8F43-BC6F-B5DD2CD88492}"/>
              </a:ext>
            </a:extLst>
          </p:cNvPr>
          <p:cNvSpPr/>
          <p:nvPr/>
        </p:nvSpPr>
        <p:spPr>
          <a:xfrm>
            <a:off x="4305500" y="4512542"/>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cxnSp>
        <p:nvCxnSpPr>
          <p:cNvPr id="11" name="Straight Arrow Connector 10">
            <a:extLst>
              <a:ext uri="{FF2B5EF4-FFF2-40B4-BE49-F238E27FC236}">
                <a16:creationId xmlns:a16="http://schemas.microsoft.com/office/drawing/2014/main" id="{4C07DF21-2BE4-C246-8391-BECC3646A050}"/>
              </a:ext>
            </a:extLst>
          </p:cNvPr>
          <p:cNvCxnSpPr>
            <a:stCxn id="4" idx="2"/>
          </p:cNvCxnSpPr>
          <p:nvPr/>
        </p:nvCxnSpPr>
        <p:spPr>
          <a:xfrm flipH="1">
            <a:off x="3657598" y="5026860"/>
            <a:ext cx="827903"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7B6FB84-22D1-364D-930E-36C22DAC7522}"/>
              </a:ext>
            </a:extLst>
          </p:cNvPr>
          <p:cNvCxnSpPr>
            <a:cxnSpLocks/>
            <a:stCxn id="4" idx="2"/>
          </p:cNvCxnSpPr>
          <p:nvPr/>
        </p:nvCxnSpPr>
        <p:spPr>
          <a:xfrm>
            <a:off x="4485501" y="5026860"/>
            <a:ext cx="827902"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D2754CE8-20B9-FE40-A532-F8E543F50ECC}"/>
              </a:ext>
            </a:extLst>
          </p:cNvPr>
          <p:cNvSpPr/>
          <p:nvPr/>
        </p:nvSpPr>
        <p:spPr>
          <a:xfrm>
            <a:off x="3188042" y="5497930"/>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7" name="Oval 16">
            <a:extLst>
              <a:ext uri="{FF2B5EF4-FFF2-40B4-BE49-F238E27FC236}">
                <a16:creationId xmlns:a16="http://schemas.microsoft.com/office/drawing/2014/main" id="{AEE7C952-958C-964F-8407-9BCA89A77699}"/>
              </a:ext>
            </a:extLst>
          </p:cNvPr>
          <p:cNvSpPr/>
          <p:nvPr/>
        </p:nvSpPr>
        <p:spPr>
          <a:xfrm>
            <a:off x="3663776" y="5497930"/>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9" name="Oval 18">
            <a:extLst>
              <a:ext uri="{FF2B5EF4-FFF2-40B4-BE49-F238E27FC236}">
                <a16:creationId xmlns:a16="http://schemas.microsoft.com/office/drawing/2014/main" id="{C155C88A-666B-A84C-8901-8544959B8B74}"/>
              </a:ext>
            </a:extLst>
          </p:cNvPr>
          <p:cNvSpPr/>
          <p:nvPr/>
        </p:nvSpPr>
        <p:spPr>
          <a:xfrm>
            <a:off x="4576523" y="5497930"/>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0" name="Oval 19">
            <a:extLst>
              <a:ext uri="{FF2B5EF4-FFF2-40B4-BE49-F238E27FC236}">
                <a16:creationId xmlns:a16="http://schemas.microsoft.com/office/drawing/2014/main" id="{9B233782-439B-494A-A428-3648BACB04F1}"/>
              </a:ext>
            </a:extLst>
          </p:cNvPr>
          <p:cNvSpPr/>
          <p:nvPr/>
        </p:nvSpPr>
        <p:spPr>
          <a:xfrm>
            <a:off x="5058030" y="550108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1" name="Oval 20">
            <a:extLst>
              <a:ext uri="{FF2B5EF4-FFF2-40B4-BE49-F238E27FC236}">
                <a16:creationId xmlns:a16="http://schemas.microsoft.com/office/drawing/2014/main" id="{237E5ACE-3E23-FD42-8F51-661A91165614}"/>
              </a:ext>
            </a:extLst>
          </p:cNvPr>
          <p:cNvSpPr/>
          <p:nvPr/>
        </p:nvSpPr>
        <p:spPr>
          <a:xfrm>
            <a:off x="5528413" y="5516465"/>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2" name="Rectangle 21">
            <a:extLst>
              <a:ext uri="{FF2B5EF4-FFF2-40B4-BE49-F238E27FC236}">
                <a16:creationId xmlns:a16="http://schemas.microsoft.com/office/drawing/2014/main" id="{AF085441-C54F-8144-8310-149DFCB68499}"/>
              </a:ext>
            </a:extLst>
          </p:cNvPr>
          <p:cNvSpPr/>
          <p:nvPr/>
        </p:nvSpPr>
        <p:spPr>
          <a:xfrm>
            <a:off x="8108507" y="390623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3" name="Oval 22">
            <a:extLst>
              <a:ext uri="{FF2B5EF4-FFF2-40B4-BE49-F238E27FC236}">
                <a16:creationId xmlns:a16="http://schemas.microsoft.com/office/drawing/2014/main" id="{F95E107F-6CB4-DB41-9995-CAEF8B156904}"/>
              </a:ext>
            </a:extLst>
          </p:cNvPr>
          <p:cNvSpPr/>
          <p:nvPr/>
        </p:nvSpPr>
        <p:spPr>
          <a:xfrm>
            <a:off x="8417426" y="407840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4" name="Oval 23">
            <a:extLst>
              <a:ext uri="{FF2B5EF4-FFF2-40B4-BE49-F238E27FC236}">
                <a16:creationId xmlns:a16="http://schemas.microsoft.com/office/drawing/2014/main" id="{4C985BE2-7952-0E40-B8D4-131FD4F75575}"/>
              </a:ext>
            </a:extLst>
          </p:cNvPr>
          <p:cNvSpPr/>
          <p:nvPr/>
        </p:nvSpPr>
        <p:spPr>
          <a:xfrm>
            <a:off x="8904690" y="407840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5" name="Oval 24">
            <a:extLst>
              <a:ext uri="{FF2B5EF4-FFF2-40B4-BE49-F238E27FC236}">
                <a16:creationId xmlns:a16="http://schemas.microsoft.com/office/drawing/2014/main" id="{1F3F28BE-BE0B-EC42-93C0-24A302C4431B}"/>
              </a:ext>
            </a:extLst>
          </p:cNvPr>
          <p:cNvSpPr/>
          <p:nvPr/>
        </p:nvSpPr>
        <p:spPr>
          <a:xfrm>
            <a:off x="9429852" y="40822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6" name="Oval 25">
            <a:extLst>
              <a:ext uri="{FF2B5EF4-FFF2-40B4-BE49-F238E27FC236}">
                <a16:creationId xmlns:a16="http://schemas.microsoft.com/office/drawing/2014/main" id="{552012BB-1E50-5D4E-AC69-4ABE0563DE4F}"/>
              </a:ext>
            </a:extLst>
          </p:cNvPr>
          <p:cNvSpPr/>
          <p:nvPr/>
        </p:nvSpPr>
        <p:spPr>
          <a:xfrm>
            <a:off x="8419080" y="451638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7" name="Oval 26">
            <a:extLst>
              <a:ext uri="{FF2B5EF4-FFF2-40B4-BE49-F238E27FC236}">
                <a16:creationId xmlns:a16="http://schemas.microsoft.com/office/drawing/2014/main" id="{4BE0BCDD-6F7D-E14A-ABB7-04A2E793DCB6}"/>
              </a:ext>
            </a:extLst>
          </p:cNvPr>
          <p:cNvSpPr/>
          <p:nvPr/>
        </p:nvSpPr>
        <p:spPr>
          <a:xfrm>
            <a:off x="8904690" y="451638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cxnSp>
        <p:nvCxnSpPr>
          <p:cNvPr id="28" name="Straight Arrow Connector 27">
            <a:extLst>
              <a:ext uri="{FF2B5EF4-FFF2-40B4-BE49-F238E27FC236}">
                <a16:creationId xmlns:a16="http://schemas.microsoft.com/office/drawing/2014/main" id="{A95F0CA9-60FD-7D40-8A27-4273DB2A9E48}"/>
              </a:ext>
            </a:extLst>
          </p:cNvPr>
          <p:cNvCxnSpPr>
            <a:stCxn id="22" idx="2"/>
          </p:cNvCxnSpPr>
          <p:nvPr/>
        </p:nvCxnSpPr>
        <p:spPr>
          <a:xfrm flipH="1">
            <a:off x="8256788" y="5030699"/>
            <a:ext cx="827903"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FDFD0E1-8E55-C245-BAA9-CA8D29ED0220}"/>
              </a:ext>
            </a:extLst>
          </p:cNvPr>
          <p:cNvCxnSpPr>
            <a:cxnSpLocks/>
            <a:stCxn id="22" idx="2"/>
          </p:cNvCxnSpPr>
          <p:nvPr/>
        </p:nvCxnSpPr>
        <p:spPr>
          <a:xfrm>
            <a:off x="9084691" y="5030699"/>
            <a:ext cx="827902"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A6A4D5EF-2317-9247-AA0D-B98315EAD111}"/>
              </a:ext>
            </a:extLst>
          </p:cNvPr>
          <p:cNvSpPr/>
          <p:nvPr/>
        </p:nvSpPr>
        <p:spPr>
          <a:xfrm>
            <a:off x="7787232" y="5501769"/>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1" name="Oval 30">
            <a:extLst>
              <a:ext uri="{FF2B5EF4-FFF2-40B4-BE49-F238E27FC236}">
                <a16:creationId xmlns:a16="http://schemas.microsoft.com/office/drawing/2014/main" id="{4659148D-5C35-CA4D-BE21-AC37FB5E0788}"/>
              </a:ext>
            </a:extLst>
          </p:cNvPr>
          <p:cNvSpPr/>
          <p:nvPr/>
        </p:nvSpPr>
        <p:spPr>
          <a:xfrm>
            <a:off x="8262966" y="5501769"/>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2" name="Oval 31">
            <a:extLst>
              <a:ext uri="{FF2B5EF4-FFF2-40B4-BE49-F238E27FC236}">
                <a16:creationId xmlns:a16="http://schemas.microsoft.com/office/drawing/2014/main" id="{2BAFC62A-86C7-5F49-9491-DD2B48FF3FBA}"/>
              </a:ext>
            </a:extLst>
          </p:cNvPr>
          <p:cNvSpPr/>
          <p:nvPr/>
        </p:nvSpPr>
        <p:spPr>
          <a:xfrm>
            <a:off x="9175713" y="5501769"/>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3" name="Oval 32">
            <a:extLst>
              <a:ext uri="{FF2B5EF4-FFF2-40B4-BE49-F238E27FC236}">
                <a16:creationId xmlns:a16="http://schemas.microsoft.com/office/drawing/2014/main" id="{417AAE12-602A-CF49-988D-1313D67AC1D3}"/>
              </a:ext>
            </a:extLst>
          </p:cNvPr>
          <p:cNvSpPr/>
          <p:nvPr/>
        </p:nvSpPr>
        <p:spPr>
          <a:xfrm>
            <a:off x="9657220" y="550492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4" name="Oval 33">
            <a:extLst>
              <a:ext uri="{FF2B5EF4-FFF2-40B4-BE49-F238E27FC236}">
                <a16:creationId xmlns:a16="http://schemas.microsoft.com/office/drawing/2014/main" id="{1F3EDC16-DB94-1E40-8EB9-F1E15D2197DE}"/>
              </a:ext>
            </a:extLst>
          </p:cNvPr>
          <p:cNvSpPr/>
          <p:nvPr/>
        </p:nvSpPr>
        <p:spPr>
          <a:xfrm>
            <a:off x="10127603" y="5520304"/>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5" name="Rounded Rectangle 34">
            <a:extLst>
              <a:ext uri="{FF2B5EF4-FFF2-40B4-BE49-F238E27FC236}">
                <a16:creationId xmlns:a16="http://schemas.microsoft.com/office/drawing/2014/main" id="{E0E59F2E-8E30-7B41-9130-0064178502AE}"/>
              </a:ext>
            </a:extLst>
          </p:cNvPr>
          <p:cNvSpPr/>
          <p:nvPr/>
        </p:nvSpPr>
        <p:spPr>
          <a:xfrm>
            <a:off x="3998236" y="3150062"/>
            <a:ext cx="1012426" cy="39755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600" dirty="0">
                <a:latin typeface="微软雅黑" panose="020B0503020204020204" pitchFamily="34" charset="-122"/>
                <a:ea typeface="微软雅黑" panose="020B0503020204020204" pitchFamily="34" charset="-122"/>
              </a:rPr>
              <a:t>濕度</a:t>
            </a:r>
          </a:p>
        </p:txBody>
      </p:sp>
      <p:sp>
        <p:nvSpPr>
          <p:cNvPr id="36" name="Rounded Rectangle 35">
            <a:extLst>
              <a:ext uri="{FF2B5EF4-FFF2-40B4-BE49-F238E27FC236}">
                <a16:creationId xmlns:a16="http://schemas.microsoft.com/office/drawing/2014/main" id="{8A6AF9BB-4CF8-1742-BA40-096D6708A378}"/>
              </a:ext>
            </a:extLst>
          </p:cNvPr>
          <p:cNvSpPr/>
          <p:nvPr/>
        </p:nvSpPr>
        <p:spPr>
          <a:xfrm>
            <a:off x="8688860" y="3189099"/>
            <a:ext cx="1012426" cy="39755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600" dirty="0">
                <a:latin typeface="微软雅黑" panose="020B0503020204020204" pitchFamily="34" charset="-122"/>
                <a:ea typeface="微软雅黑" panose="020B0503020204020204" pitchFamily="34" charset="-122"/>
              </a:rPr>
              <a:t>天氣</a:t>
            </a:r>
          </a:p>
        </p:txBody>
      </p:sp>
      <p:sp>
        <p:nvSpPr>
          <p:cNvPr id="37" name="Oval 36">
            <a:extLst>
              <a:ext uri="{FF2B5EF4-FFF2-40B4-BE49-F238E27FC236}">
                <a16:creationId xmlns:a16="http://schemas.microsoft.com/office/drawing/2014/main" id="{F45A7A8B-8C0B-8B43-889F-34E7955CCA51}"/>
              </a:ext>
            </a:extLst>
          </p:cNvPr>
          <p:cNvSpPr/>
          <p:nvPr/>
        </p:nvSpPr>
        <p:spPr>
          <a:xfrm>
            <a:off x="411890" y="451254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8" name="Oval 37">
            <a:extLst>
              <a:ext uri="{FF2B5EF4-FFF2-40B4-BE49-F238E27FC236}">
                <a16:creationId xmlns:a16="http://schemas.microsoft.com/office/drawing/2014/main" id="{AA6EDB10-98AC-A146-93BB-49C0EECBA469}"/>
              </a:ext>
            </a:extLst>
          </p:cNvPr>
          <p:cNvSpPr/>
          <p:nvPr/>
        </p:nvSpPr>
        <p:spPr>
          <a:xfrm>
            <a:off x="411890" y="3906376"/>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9" name="Rectangle 38">
            <a:extLst>
              <a:ext uri="{FF2B5EF4-FFF2-40B4-BE49-F238E27FC236}">
                <a16:creationId xmlns:a16="http://schemas.microsoft.com/office/drawing/2014/main" id="{C8365F3E-F635-F644-BA4F-B9493A5C2275}"/>
              </a:ext>
            </a:extLst>
          </p:cNvPr>
          <p:cNvSpPr/>
          <p:nvPr/>
        </p:nvSpPr>
        <p:spPr>
          <a:xfrm>
            <a:off x="832831" y="3902396"/>
            <a:ext cx="1107996" cy="369332"/>
          </a:xfrm>
          <a:prstGeom prst="rect">
            <a:avLst/>
          </a:prstGeom>
        </p:spPr>
        <p:txBody>
          <a:bodyPr wrap="none">
            <a:spAutoFit/>
          </a:bodyPr>
          <a:lstStyle/>
          <a:p>
            <a:r>
              <a:rPr lang="zh-TW" altLang="en-US" b="1" kern="0" dirty="0">
                <a:solidFill>
                  <a:srgbClr val="595959"/>
                </a:solidFill>
                <a:cs typeface="Arial"/>
              </a:rPr>
              <a:t>正常舉行</a:t>
            </a:r>
            <a:endParaRPr lang="en-TW" b="1" dirty="0"/>
          </a:p>
        </p:txBody>
      </p:sp>
      <p:sp>
        <p:nvSpPr>
          <p:cNvPr id="40" name="Rectangle 39">
            <a:extLst>
              <a:ext uri="{FF2B5EF4-FFF2-40B4-BE49-F238E27FC236}">
                <a16:creationId xmlns:a16="http://schemas.microsoft.com/office/drawing/2014/main" id="{A062021C-1CF0-D748-B927-10C5276A8BE3}"/>
              </a:ext>
            </a:extLst>
          </p:cNvPr>
          <p:cNvSpPr/>
          <p:nvPr/>
        </p:nvSpPr>
        <p:spPr>
          <a:xfrm>
            <a:off x="832831" y="4535743"/>
            <a:ext cx="1107996" cy="369332"/>
          </a:xfrm>
          <a:prstGeom prst="rect">
            <a:avLst/>
          </a:prstGeom>
        </p:spPr>
        <p:txBody>
          <a:bodyPr wrap="none">
            <a:spAutoFit/>
          </a:bodyPr>
          <a:lstStyle/>
          <a:p>
            <a:r>
              <a:rPr lang="zh-TW" altLang="en-US" b="1" kern="0" dirty="0">
                <a:solidFill>
                  <a:srgbClr val="595959"/>
                </a:solidFill>
                <a:cs typeface="Arial"/>
              </a:rPr>
              <a:t>取消舉行</a:t>
            </a:r>
            <a:endParaRPr lang="en-TW" b="1" dirty="0"/>
          </a:p>
        </p:txBody>
      </p:sp>
      <p:sp>
        <p:nvSpPr>
          <p:cNvPr id="41" name="Rectangle 40">
            <a:extLst>
              <a:ext uri="{FF2B5EF4-FFF2-40B4-BE49-F238E27FC236}">
                <a16:creationId xmlns:a16="http://schemas.microsoft.com/office/drawing/2014/main" id="{495B3CEB-7ED2-6143-AA96-F3FFB9DF254E}"/>
              </a:ext>
            </a:extLst>
          </p:cNvPr>
          <p:cNvSpPr/>
          <p:nvPr/>
        </p:nvSpPr>
        <p:spPr>
          <a:xfrm>
            <a:off x="441136" y="1180499"/>
            <a:ext cx="5602816" cy="960712"/>
          </a:xfrm>
          <a:prstGeom prst="rect">
            <a:avLst/>
          </a:prstGeom>
        </p:spPr>
        <p:txBody>
          <a:bodyPr wrap="none">
            <a:spAutoFit/>
          </a:bodyPr>
          <a:lstStyle/>
          <a:p>
            <a:pPr marL="285750" indent="-285750">
              <a:lnSpc>
                <a:spcPct val="150000"/>
              </a:lnSpc>
              <a:buFont typeface="Arial" panose="020B0604020202020204" pitchFamily="34" charset="0"/>
              <a:buChar char="•"/>
            </a:pPr>
            <a:r>
              <a:rPr lang="en-TW" sz="2000" kern="0" dirty="0">
                <a:solidFill>
                  <a:srgbClr val="595959"/>
                </a:solidFill>
                <a:cs typeface="Arial"/>
              </a:rPr>
              <a:t>決策樹以</a:t>
            </a:r>
            <a:r>
              <a:rPr lang="zh-TW" altLang="en-US" sz="2000" kern="0" dirty="0">
                <a:solidFill>
                  <a:srgbClr val="595959"/>
                </a:solidFill>
                <a:cs typeface="Arial"/>
              </a:rPr>
              <a:t>貪婪法則來決定每一層要問什麼問題</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en-TW" sz="2000" kern="0" dirty="0">
                <a:solidFill>
                  <a:srgbClr val="595959"/>
                </a:solidFill>
                <a:cs typeface="Arial"/>
              </a:rPr>
              <a:t>尋找最有利的特徵可以快速的做分類</a:t>
            </a:r>
          </a:p>
        </p:txBody>
      </p:sp>
    </p:spTree>
    <p:extLst>
      <p:ext uri="{BB962C8B-B14F-4D97-AF65-F5344CB8AC3E}">
        <p14:creationId xmlns:p14="http://schemas.microsoft.com/office/powerpoint/2010/main" val="1451312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A65AD3-5F0E-6F4E-9FB9-1E844A14F5D9}"/>
              </a:ext>
            </a:extLst>
          </p:cNvPr>
          <p:cNvSpPr>
            <a:spLocks noGrp="1"/>
          </p:cNvSpPr>
          <p:nvPr>
            <p:ph type="body" sz="quarter" idx="10"/>
          </p:nvPr>
        </p:nvSpPr>
        <p:spPr/>
        <p:txBody>
          <a:bodyPr/>
          <a:lstStyle/>
          <a:p>
            <a:r>
              <a:rPr lang="en-TW" dirty="0"/>
              <a:t>決策樹的混亂評估指標</a:t>
            </a:r>
          </a:p>
        </p:txBody>
      </p:sp>
      <p:sp>
        <p:nvSpPr>
          <p:cNvPr id="3" name="Rectangle 2">
            <a:extLst>
              <a:ext uri="{FF2B5EF4-FFF2-40B4-BE49-F238E27FC236}">
                <a16:creationId xmlns:a16="http://schemas.microsoft.com/office/drawing/2014/main" id="{7A42A989-9DED-DF4F-AF41-A0A2471F8456}"/>
              </a:ext>
            </a:extLst>
          </p:cNvPr>
          <p:cNvSpPr/>
          <p:nvPr/>
        </p:nvSpPr>
        <p:spPr>
          <a:xfrm>
            <a:off x="833039" y="1378464"/>
            <a:ext cx="5724644" cy="461665"/>
          </a:xfrm>
          <a:prstGeom prst="rect">
            <a:avLst/>
          </a:prstGeom>
        </p:spPr>
        <p:txBody>
          <a:bodyPr wrap="none">
            <a:spAutoFit/>
          </a:bodyPr>
          <a:lstStyle/>
          <a:p>
            <a:r>
              <a:rPr lang="zh-TW" altLang="en-US" sz="2400" kern="0" dirty="0">
                <a:solidFill>
                  <a:srgbClr val="595959"/>
                </a:solidFill>
                <a:cs typeface="Arial"/>
              </a:rPr>
              <a:t>我們需要客觀的標準來決定決策樹的分支</a:t>
            </a:r>
            <a:endParaRPr lang="en-TW" sz="2400" kern="0" dirty="0">
              <a:solidFill>
                <a:srgbClr val="595959"/>
              </a:solidFill>
              <a:cs typeface="Arial"/>
            </a:endParaRPr>
          </a:p>
        </p:txBody>
      </p:sp>
      <p:sp>
        <p:nvSpPr>
          <p:cNvPr id="4" name="Rectangle 3">
            <a:extLst>
              <a:ext uri="{FF2B5EF4-FFF2-40B4-BE49-F238E27FC236}">
                <a16:creationId xmlns:a16="http://schemas.microsoft.com/office/drawing/2014/main" id="{49084856-4960-C640-80F0-43539D1939A9}"/>
              </a:ext>
            </a:extLst>
          </p:cNvPr>
          <p:cNvSpPr/>
          <p:nvPr/>
        </p:nvSpPr>
        <p:spPr>
          <a:xfrm>
            <a:off x="833039" y="2107512"/>
            <a:ext cx="6202339" cy="1881925"/>
          </a:xfrm>
          <a:prstGeom prst="rect">
            <a:avLst/>
          </a:prstGeom>
        </p:spPr>
        <p:txBody>
          <a:bodyPr wrap="none">
            <a:spAutoFit/>
          </a:bodyPr>
          <a:lstStyle/>
          <a:p>
            <a:pPr indent="-285750">
              <a:lnSpc>
                <a:spcPct val="150000"/>
              </a:lnSpc>
              <a:buFont typeface="Arial" panose="020B0604020202020204" pitchFamily="34" charset="0"/>
              <a:buChar char="•"/>
            </a:pPr>
            <a:r>
              <a:rPr lang="en-TW" sz="2000" kern="0" dirty="0">
                <a:solidFill>
                  <a:srgbClr val="595959"/>
                </a:solidFill>
                <a:cs typeface="Arial"/>
              </a:rPr>
              <a:t>Information gain (</a:t>
            </a:r>
            <a:r>
              <a:rPr lang="zh-TW" altLang="en-US" sz="2000" kern="0" dirty="0">
                <a:solidFill>
                  <a:srgbClr val="595959"/>
                </a:solidFill>
                <a:cs typeface="Arial"/>
              </a:rPr>
              <a:t>資訊獲利</a:t>
            </a:r>
            <a:r>
              <a:rPr lang="en-US" altLang="zh-TW" sz="2000" kern="0" dirty="0">
                <a:solidFill>
                  <a:srgbClr val="595959"/>
                </a:solidFill>
                <a:cs typeface="Arial"/>
              </a:rPr>
              <a:t>)</a:t>
            </a:r>
            <a:r>
              <a:rPr lang="zh-TW" altLang="en-US" sz="2000" kern="0" dirty="0">
                <a:solidFill>
                  <a:srgbClr val="595959"/>
                </a:solidFill>
                <a:cs typeface="Arial"/>
              </a:rPr>
              <a:t> </a:t>
            </a:r>
            <a:endParaRPr lang="en-US" altLang="zh-TW" sz="2000" kern="0" dirty="0">
              <a:solidFill>
                <a:srgbClr val="595959"/>
              </a:solidFill>
              <a:cs typeface="Arial"/>
            </a:endParaRPr>
          </a:p>
          <a:p>
            <a:pPr indent="-285750">
              <a:lnSpc>
                <a:spcPct val="150000"/>
              </a:lnSpc>
              <a:buFont typeface="Arial" panose="020B0604020202020204" pitchFamily="34" charset="0"/>
              <a:buChar char="•"/>
            </a:pPr>
            <a:r>
              <a:rPr lang="en-TW" sz="2000" kern="0" dirty="0">
                <a:solidFill>
                  <a:srgbClr val="595959"/>
                </a:solidFill>
                <a:cs typeface="Arial"/>
              </a:rPr>
              <a:t>Gain ratio (</a:t>
            </a:r>
            <a:r>
              <a:rPr lang="zh-TW" altLang="en-US" sz="2000" kern="0" dirty="0">
                <a:solidFill>
                  <a:srgbClr val="595959"/>
                </a:solidFill>
                <a:cs typeface="Arial"/>
              </a:rPr>
              <a:t>吉尼獲利</a:t>
            </a:r>
            <a:r>
              <a:rPr lang="en-US" altLang="zh-TW" sz="2000" kern="0" dirty="0">
                <a:solidFill>
                  <a:srgbClr val="595959"/>
                </a:solidFill>
                <a:cs typeface="Arial"/>
              </a:rPr>
              <a:t>)</a:t>
            </a:r>
            <a:endParaRPr lang="en-TW" sz="2000" kern="0" dirty="0">
              <a:solidFill>
                <a:srgbClr val="595959"/>
              </a:solidFill>
              <a:cs typeface="Arial"/>
            </a:endParaRPr>
          </a:p>
          <a:p>
            <a:pPr indent="-285750">
              <a:lnSpc>
                <a:spcPct val="150000"/>
              </a:lnSpc>
              <a:buFont typeface="Arial" panose="020B0604020202020204" pitchFamily="34" charset="0"/>
              <a:buChar char="•"/>
            </a:pPr>
            <a:r>
              <a:rPr lang="en-TW" sz="2000" kern="0" dirty="0">
                <a:solidFill>
                  <a:srgbClr val="595959"/>
                </a:solidFill>
                <a:cs typeface="Arial"/>
              </a:rPr>
              <a:t>Gini index</a:t>
            </a:r>
            <a:r>
              <a:rPr lang="zh-TW" altLang="en-US" sz="2000" kern="0" dirty="0">
                <a:solidFill>
                  <a:srgbClr val="595959"/>
                </a:solidFill>
                <a:cs typeface="Arial"/>
              </a:rPr>
              <a:t> </a:t>
            </a:r>
            <a:r>
              <a:rPr lang="en-US" altLang="zh-TW" sz="2000" kern="0" dirty="0">
                <a:solidFill>
                  <a:srgbClr val="595959"/>
                </a:solidFill>
                <a:cs typeface="Arial"/>
              </a:rPr>
              <a:t>(</a:t>
            </a:r>
            <a:r>
              <a:rPr lang="zh-TW" altLang="en-US" sz="2000" kern="0" dirty="0">
                <a:solidFill>
                  <a:srgbClr val="595959"/>
                </a:solidFill>
                <a:cs typeface="Arial"/>
              </a:rPr>
              <a:t>吉尼係數</a:t>
            </a:r>
            <a:r>
              <a:rPr lang="en-US" altLang="zh-TW" sz="2000" kern="0" dirty="0">
                <a:solidFill>
                  <a:srgbClr val="595959"/>
                </a:solidFill>
                <a:cs typeface="Arial"/>
              </a:rPr>
              <a:t>)  =</a:t>
            </a:r>
            <a:r>
              <a:rPr lang="zh-TW" altLang="en-US" sz="2000" kern="0" dirty="0">
                <a:solidFill>
                  <a:srgbClr val="595959"/>
                </a:solidFill>
                <a:cs typeface="Arial"/>
              </a:rPr>
              <a:t> </a:t>
            </a:r>
            <a:r>
              <a:rPr lang="en-US" sz="2000" kern="0" dirty="0">
                <a:solidFill>
                  <a:srgbClr val="595959"/>
                </a:solidFill>
                <a:cs typeface="Arial"/>
              </a:rPr>
              <a:t>Gini Impurity (</a:t>
            </a:r>
            <a:r>
              <a:rPr lang="zh-TW" altLang="en-US" sz="2000" kern="0" dirty="0">
                <a:solidFill>
                  <a:srgbClr val="595959"/>
                </a:solidFill>
                <a:cs typeface="Arial"/>
              </a:rPr>
              <a:t>吉尼不純度</a:t>
            </a:r>
            <a:r>
              <a:rPr lang="en-US" altLang="zh-TW" sz="2000" kern="0" dirty="0">
                <a:solidFill>
                  <a:srgbClr val="595959"/>
                </a:solidFill>
                <a:cs typeface="Arial"/>
              </a:rPr>
              <a:t>)</a:t>
            </a:r>
            <a:endParaRPr lang="en-TW" sz="2000" kern="0" dirty="0">
              <a:solidFill>
                <a:srgbClr val="595959"/>
              </a:solidFill>
              <a:cs typeface="Arial"/>
            </a:endParaRPr>
          </a:p>
          <a:p>
            <a:pPr indent="-285750">
              <a:lnSpc>
                <a:spcPct val="150000"/>
              </a:lnSpc>
              <a:buFont typeface="Arial" panose="020B0604020202020204" pitchFamily="34" charset="0"/>
              <a:buChar char="•"/>
            </a:pPr>
            <a:endParaRPr lang="en-TW" sz="2000" kern="0" dirty="0">
              <a:solidFill>
                <a:srgbClr val="595959"/>
              </a:solidFill>
              <a:cs typeface="Arial"/>
            </a:endParaRPr>
          </a:p>
        </p:txBody>
      </p:sp>
    </p:spTree>
    <p:extLst>
      <p:ext uri="{BB962C8B-B14F-4D97-AF65-F5344CB8AC3E}">
        <p14:creationId xmlns:p14="http://schemas.microsoft.com/office/powerpoint/2010/main" val="2090097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7FB5C7-1E16-144A-B3ED-A33DC7CC9D34}"/>
              </a:ext>
            </a:extLst>
          </p:cNvPr>
          <p:cNvSpPr>
            <a:spLocks noGrp="1"/>
          </p:cNvSpPr>
          <p:nvPr>
            <p:ph type="body" sz="quarter" idx="10"/>
          </p:nvPr>
        </p:nvSpPr>
        <p:spPr>
          <a:xfrm>
            <a:off x="992875" y="245402"/>
            <a:ext cx="9315782" cy="590931"/>
          </a:xfrm>
        </p:spPr>
        <p:txBody>
          <a:bodyPr/>
          <a:lstStyle/>
          <a:p>
            <a:r>
              <a:rPr lang="en-TW" dirty="0"/>
              <a:t>評估分割資訊量</a:t>
            </a:r>
          </a:p>
        </p:txBody>
      </p:sp>
      <p:sp>
        <p:nvSpPr>
          <p:cNvPr id="3" name="Rectangle 2">
            <a:extLst>
              <a:ext uri="{FF2B5EF4-FFF2-40B4-BE49-F238E27FC236}">
                <a16:creationId xmlns:a16="http://schemas.microsoft.com/office/drawing/2014/main" id="{95A96A76-F09E-624D-8903-BED39E41C00B}"/>
              </a:ext>
            </a:extLst>
          </p:cNvPr>
          <p:cNvSpPr/>
          <p:nvPr/>
        </p:nvSpPr>
        <p:spPr>
          <a:xfrm>
            <a:off x="782239" y="1834081"/>
            <a:ext cx="4443845" cy="830997"/>
          </a:xfrm>
          <a:prstGeom prst="rect">
            <a:avLst/>
          </a:prstGeom>
        </p:spPr>
        <p:txBody>
          <a:bodyPr wrap="none">
            <a:spAutoFit/>
          </a:bodyPr>
          <a:lstStyle/>
          <a:p>
            <a:pPr lvl="1" indent="-285750">
              <a:buFont typeface="Arial" panose="020B0604020202020204" pitchFamily="34" charset="0"/>
              <a:buChar char="•"/>
            </a:pPr>
            <a:r>
              <a:rPr lang="zh-TW" altLang="en-US" sz="2400" kern="0" dirty="0">
                <a:solidFill>
                  <a:srgbClr val="595959"/>
                </a:solidFill>
                <a:cs typeface="Arial"/>
              </a:rPr>
              <a:t>資訊獲利 </a:t>
            </a:r>
            <a:r>
              <a:rPr lang="en-US" altLang="zh-TW" sz="2400" kern="0" dirty="0">
                <a:solidFill>
                  <a:srgbClr val="595959"/>
                </a:solidFill>
                <a:cs typeface="Arial"/>
              </a:rPr>
              <a:t>(Information Gain)</a:t>
            </a:r>
          </a:p>
          <a:p>
            <a:pPr lvl="1" indent="-285750">
              <a:buFont typeface="Arial" panose="020B0604020202020204" pitchFamily="34" charset="0"/>
              <a:buChar char="•"/>
            </a:pPr>
            <a:r>
              <a:rPr lang="en-US" sz="2400" kern="0" dirty="0">
                <a:solidFill>
                  <a:srgbClr val="595959"/>
                </a:solidFill>
                <a:cs typeface="Arial"/>
              </a:rPr>
              <a:t>Gini</a:t>
            </a:r>
            <a:r>
              <a:rPr lang="zh-TW" altLang="en-US" sz="2400" kern="0" dirty="0">
                <a:solidFill>
                  <a:srgbClr val="595959"/>
                </a:solidFill>
                <a:cs typeface="Arial"/>
              </a:rPr>
              <a:t>不純度 </a:t>
            </a:r>
            <a:r>
              <a:rPr lang="en-US" altLang="zh-TW" sz="2400" kern="0" dirty="0">
                <a:solidFill>
                  <a:srgbClr val="595959"/>
                </a:solidFill>
                <a:cs typeface="Arial"/>
              </a:rPr>
              <a:t>(</a:t>
            </a:r>
            <a:r>
              <a:rPr lang="en-US" sz="2400" kern="0" dirty="0">
                <a:solidFill>
                  <a:srgbClr val="595959"/>
                </a:solidFill>
                <a:cs typeface="Arial"/>
              </a:rPr>
              <a:t>Gini Impurity)</a:t>
            </a:r>
            <a:endParaRPr lang="en-TW" sz="2400" kern="0" dirty="0">
              <a:solidFill>
                <a:srgbClr val="595959"/>
              </a:solidFill>
              <a:cs typeface="Arial"/>
            </a:endParaRPr>
          </a:p>
        </p:txBody>
      </p:sp>
      <p:pic>
        <p:nvPicPr>
          <p:cNvPr id="4" name="Google Shape;386;p62">
            <a:extLst>
              <a:ext uri="{FF2B5EF4-FFF2-40B4-BE49-F238E27FC236}">
                <a16:creationId xmlns:a16="http://schemas.microsoft.com/office/drawing/2014/main" id="{D40EDB69-3AEA-534B-8D42-5498DDF865EA}"/>
              </a:ext>
            </a:extLst>
          </p:cNvPr>
          <p:cNvPicPr preferRelativeResize="0"/>
          <p:nvPr/>
        </p:nvPicPr>
        <p:blipFill rotWithShape="1">
          <a:blip r:embed="rId3">
            <a:alphaModFix/>
          </a:blip>
          <a:srcRect/>
          <a:stretch/>
        </p:blipFill>
        <p:spPr>
          <a:xfrm>
            <a:off x="3018660" y="3355795"/>
            <a:ext cx="3950552" cy="944356"/>
          </a:xfrm>
          <a:prstGeom prst="rect">
            <a:avLst/>
          </a:prstGeom>
          <a:noFill/>
          <a:ln>
            <a:noFill/>
          </a:ln>
        </p:spPr>
      </p:pic>
      <p:pic>
        <p:nvPicPr>
          <p:cNvPr id="5" name="Google Shape;387;p62">
            <a:extLst>
              <a:ext uri="{FF2B5EF4-FFF2-40B4-BE49-F238E27FC236}">
                <a16:creationId xmlns:a16="http://schemas.microsoft.com/office/drawing/2014/main" id="{EB8570AB-7694-1049-AC5B-5650BA575621}"/>
              </a:ext>
            </a:extLst>
          </p:cNvPr>
          <p:cNvPicPr preferRelativeResize="0"/>
          <p:nvPr/>
        </p:nvPicPr>
        <p:blipFill rotWithShape="1">
          <a:blip r:embed="rId4">
            <a:alphaModFix/>
          </a:blip>
          <a:srcRect/>
          <a:stretch/>
        </p:blipFill>
        <p:spPr>
          <a:xfrm>
            <a:off x="3018660" y="4551238"/>
            <a:ext cx="2613756" cy="944361"/>
          </a:xfrm>
          <a:prstGeom prst="rect">
            <a:avLst/>
          </a:prstGeom>
          <a:noFill/>
          <a:ln>
            <a:noFill/>
          </a:ln>
        </p:spPr>
      </p:pic>
      <p:sp>
        <p:nvSpPr>
          <p:cNvPr id="6" name="Rectangle 5">
            <a:extLst>
              <a:ext uri="{FF2B5EF4-FFF2-40B4-BE49-F238E27FC236}">
                <a16:creationId xmlns:a16="http://schemas.microsoft.com/office/drawing/2014/main" id="{4523EBB7-5DD7-C349-B2D7-8ED6C74B5281}"/>
              </a:ext>
            </a:extLst>
          </p:cNvPr>
          <p:cNvSpPr/>
          <p:nvPr/>
        </p:nvSpPr>
        <p:spPr>
          <a:xfrm>
            <a:off x="878574" y="1308428"/>
            <a:ext cx="10068825" cy="400110"/>
          </a:xfrm>
          <a:prstGeom prst="rect">
            <a:avLst/>
          </a:prstGeom>
        </p:spPr>
        <p:txBody>
          <a:bodyPr wrap="square">
            <a:spAutoFit/>
          </a:bodyPr>
          <a:lstStyle/>
          <a:p>
            <a:r>
              <a:rPr lang="zh-TW" altLang="en-US" sz="2000" kern="0" dirty="0">
                <a:solidFill>
                  <a:srgbClr val="595959"/>
                </a:solidFill>
                <a:cs typeface="Arial"/>
                <a:sym typeface="Arial"/>
              </a:rPr>
              <a:t>透過從訓練資料找出規則，讓每一個決策能夠使訊息增益最大化。</a:t>
            </a:r>
            <a:endParaRPr lang="en-TW" sz="2000" kern="0" dirty="0">
              <a:solidFill>
                <a:srgbClr val="595959"/>
              </a:solidFill>
              <a:cs typeface="Arial"/>
            </a:endParaRPr>
          </a:p>
        </p:txBody>
      </p:sp>
    </p:spTree>
    <p:extLst>
      <p:ext uri="{BB962C8B-B14F-4D97-AF65-F5344CB8AC3E}">
        <p14:creationId xmlns:p14="http://schemas.microsoft.com/office/powerpoint/2010/main" val="88966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FEF48B-9B94-F748-B978-B5716105266C}"/>
              </a:ext>
            </a:extLst>
          </p:cNvPr>
          <p:cNvSpPr>
            <a:spLocks noGrp="1"/>
          </p:cNvSpPr>
          <p:nvPr>
            <p:ph type="body" sz="quarter" idx="10"/>
          </p:nvPr>
        </p:nvSpPr>
        <p:spPr/>
        <p:txBody>
          <a:bodyPr/>
          <a:lstStyle/>
          <a:p>
            <a:r>
              <a:rPr lang="en-TW" dirty="0"/>
              <a:t>決策樹演算法流程</a:t>
            </a:r>
          </a:p>
        </p:txBody>
      </p:sp>
      <p:sp>
        <p:nvSpPr>
          <p:cNvPr id="3" name="Rectangle 2">
            <a:extLst>
              <a:ext uri="{FF2B5EF4-FFF2-40B4-BE49-F238E27FC236}">
                <a16:creationId xmlns:a16="http://schemas.microsoft.com/office/drawing/2014/main" id="{DC097968-C925-8B43-960E-2F6D0CF7BAFC}"/>
              </a:ext>
            </a:extLst>
          </p:cNvPr>
          <p:cNvSpPr/>
          <p:nvPr/>
        </p:nvSpPr>
        <p:spPr>
          <a:xfrm>
            <a:off x="992875" y="1652538"/>
            <a:ext cx="6096000" cy="2308324"/>
          </a:xfrm>
          <a:prstGeom prst="rect">
            <a:avLst/>
          </a:prstGeom>
        </p:spPr>
        <p:txBody>
          <a:bodyPr>
            <a:spAutoFit/>
          </a:bodyPr>
          <a:lstStyle/>
          <a:p>
            <a:pPr marL="342900" indent="-342900">
              <a:buFont typeface="+mj-lt"/>
              <a:buAutoNum type="arabicPeriod"/>
            </a:pPr>
            <a:r>
              <a:rPr lang="zh-TW" altLang="en-US" dirty="0">
                <a:solidFill>
                  <a:srgbClr val="61605E"/>
                </a:solidFill>
                <a:latin typeface="Arial" panose="020B0604020202020204" pitchFamily="34" charset="0"/>
              </a:rPr>
              <a:t>選出分類能力最好的屬性做為樹的內部節點</a:t>
            </a:r>
            <a:endParaRPr lang="en-US" altLang="zh-TW" dirty="0">
              <a:solidFill>
                <a:srgbClr val="61605E"/>
              </a:solidFill>
              <a:latin typeface="Arial" panose="020B0604020202020204" pitchFamily="34" charset="0"/>
            </a:endParaRPr>
          </a:p>
          <a:p>
            <a:pPr marL="342900" indent="-342900">
              <a:buFont typeface="+mj-lt"/>
              <a:buAutoNum type="arabicPeriod"/>
            </a:pPr>
            <a:r>
              <a:rPr lang="zh-TW" altLang="en-US" dirty="0"/>
              <a:t>將內部節點的所有不同資料產生出對應的分支</a:t>
            </a:r>
            <a:endParaRPr lang="en-TW" dirty="0"/>
          </a:p>
          <a:p>
            <a:endParaRPr lang="en-TW" dirty="0"/>
          </a:p>
          <a:p>
            <a:endParaRPr lang="en-TW" dirty="0"/>
          </a:p>
          <a:p>
            <a:r>
              <a:rPr lang="en-US" altLang="zh-TW" dirty="0"/>
              <a:t>1. </a:t>
            </a:r>
            <a:r>
              <a:rPr lang="zh-TW" altLang="en-US" dirty="0"/>
              <a:t>使用屬性計算與之相關的樣本熵值</a:t>
            </a:r>
          </a:p>
          <a:p>
            <a:r>
              <a:rPr lang="en-US" altLang="zh-TW" dirty="0"/>
              <a:t>2. </a:t>
            </a:r>
            <a:r>
              <a:rPr lang="zh-TW" altLang="en-US" dirty="0"/>
              <a:t>選取其中熵值最小的屬性</a:t>
            </a:r>
            <a:r>
              <a:rPr lang="en-US" altLang="zh-TW" dirty="0"/>
              <a:t>(</a:t>
            </a:r>
            <a:r>
              <a:rPr lang="zh-TW" altLang="en-US" dirty="0"/>
              <a:t>資訊獲利最大</a:t>
            </a:r>
            <a:r>
              <a:rPr lang="en-US" altLang="zh-TW" dirty="0"/>
              <a:t>)</a:t>
            </a:r>
          </a:p>
          <a:p>
            <a:r>
              <a:rPr lang="en-US" altLang="zh-TW" dirty="0"/>
              <a:t>3. </a:t>
            </a:r>
            <a:r>
              <a:rPr lang="zh-TW" altLang="en-US" dirty="0"/>
              <a:t>生成包含該屬性的節點</a:t>
            </a:r>
          </a:p>
          <a:p>
            <a:r>
              <a:rPr lang="en-US" altLang="zh-TW" dirty="0"/>
              <a:t>4. </a:t>
            </a:r>
            <a:r>
              <a:rPr lang="zh-TW" altLang="en-US" dirty="0"/>
              <a:t>遞迴直到終止</a:t>
            </a:r>
          </a:p>
        </p:txBody>
      </p:sp>
    </p:spTree>
    <p:extLst>
      <p:ext uri="{BB962C8B-B14F-4D97-AF65-F5344CB8AC3E}">
        <p14:creationId xmlns:p14="http://schemas.microsoft.com/office/powerpoint/2010/main" val="107101043"/>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6763</TotalTime>
  <Words>1218</Words>
  <Application>Microsoft Macintosh PowerPoint</Application>
  <PresentationFormat>Widescreen</PresentationFormat>
  <Paragraphs>155</Paragraphs>
  <Slides>16</Slides>
  <Notes>14</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16</vt:i4>
      </vt:variant>
    </vt:vector>
  </HeadingPairs>
  <TitlesOfParts>
    <vt:vector size="33" baseType="lpstr">
      <vt:lpstr>等线</vt:lpstr>
      <vt:lpstr>inherit</vt:lpstr>
      <vt:lpstr>Karla</vt:lpstr>
      <vt:lpstr>Lato</vt:lpstr>
      <vt:lpstr>微软雅黑</vt:lpstr>
      <vt:lpstr>PingFang TC</vt:lpstr>
      <vt:lpstr>Segoe UI Light</vt:lpstr>
      <vt:lpstr>Toppan Bunkyu Midashi Gothic Ex</vt:lpstr>
      <vt:lpstr>Arial</vt:lpstr>
      <vt:lpstr>Calibri</vt:lpstr>
      <vt:lpstr>Cambria Math</vt:lpstr>
      <vt:lpstr>Century Gothic</vt:lpstr>
      <vt:lpstr>Helvetica Neue</vt:lpstr>
      <vt:lpstr>Helvetica Neue Bold Condensed</vt:lpstr>
      <vt:lpstr>STIXGeneral-Regular</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308</cp:revision>
  <dcterms:created xsi:type="dcterms:W3CDTF">2015-08-18T02:51:41Z</dcterms:created>
  <dcterms:modified xsi:type="dcterms:W3CDTF">2020-09-09T03:59:09Z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